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1"/>
    <p:sldMasterId id="2147483811" r:id="rId2"/>
    <p:sldMasterId id="2147483823" r:id="rId3"/>
    <p:sldMasterId id="2147483806" r:id="rId4"/>
  </p:sldMasterIdLst>
  <p:notesMasterIdLst>
    <p:notesMasterId r:id="rId31"/>
  </p:notesMasterIdLst>
  <p:handoutMasterIdLst>
    <p:handoutMasterId r:id="rId32"/>
  </p:handoutMasterIdLst>
  <p:sldIdLst>
    <p:sldId id="909" r:id="rId5"/>
    <p:sldId id="1425" r:id="rId6"/>
    <p:sldId id="1385" r:id="rId7"/>
    <p:sldId id="1410" r:id="rId8"/>
    <p:sldId id="1401" r:id="rId9"/>
    <p:sldId id="1402" r:id="rId10"/>
    <p:sldId id="1403" r:id="rId11"/>
    <p:sldId id="1390" r:id="rId12"/>
    <p:sldId id="1404" r:id="rId13"/>
    <p:sldId id="1391" r:id="rId14"/>
    <p:sldId id="1427" r:id="rId15"/>
    <p:sldId id="1392" r:id="rId16"/>
    <p:sldId id="1393" r:id="rId17"/>
    <p:sldId id="1398" r:id="rId18"/>
    <p:sldId id="1422" r:id="rId19"/>
    <p:sldId id="1411" r:id="rId20"/>
    <p:sldId id="1418" r:id="rId21"/>
    <p:sldId id="1397" r:id="rId22"/>
    <p:sldId id="1420" r:id="rId23"/>
    <p:sldId id="1409" r:id="rId24"/>
    <p:sldId id="1419" r:id="rId25"/>
    <p:sldId id="954" r:id="rId26"/>
    <p:sldId id="1019" r:id="rId27"/>
    <p:sldId id="1413" r:id="rId28"/>
    <p:sldId id="1415" r:id="rId29"/>
    <p:sldId id="1414" r:id="rId30"/>
  </p:sldIdLst>
  <p:sldSz cx="9144000" cy="5143500" type="screen16x9"/>
  <p:notesSz cx="6858000" cy="9144000"/>
  <p:defaultTextStyle>
    <a:defPPr>
      <a:defRPr lang="de-DE"/>
    </a:defPPr>
    <a:lvl1pPr marL="0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7371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4747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2121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29494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36868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4243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1618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58991" algn="l" defTabSz="40737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  <p15:guide id="3" orient="horz" pos="4691">
          <p15:clr>
            <a:srgbClr val="A4A3A4"/>
          </p15:clr>
        </p15:guide>
        <p15:guide id="4" orient="horz" pos="1032">
          <p15:clr>
            <a:srgbClr val="A4A3A4"/>
          </p15:clr>
        </p15:guide>
        <p15:guide id="5" orient="horz" pos="1906" userDrawn="1">
          <p15:clr>
            <a:srgbClr val="A4A3A4"/>
          </p15:clr>
        </p15:guide>
        <p15:guide id="6" orient="horz" pos="318" userDrawn="1">
          <p15:clr>
            <a:srgbClr val="A4A3A4"/>
          </p15:clr>
        </p15:guide>
        <p15:guide id="7" orient="horz" pos="3698">
          <p15:clr>
            <a:srgbClr val="A4A3A4"/>
          </p15:clr>
        </p15:guide>
        <p15:guide id="8" orient="horz" pos="3130" userDrawn="1">
          <p15:clr>
            <a:srgbClr val="A4A3A4"/>
          </p15:clr>
        </p15:guide>
        <p15:guide id="9" orient="horz" pos="4081">
          <p15:clr>
            <a:srgbClr val="A4A3A4"/>
          </p15:clr>
        </p15:guide>
        <p15:guide id="10" orient="horz" pos="898">
          <p15:clr>
            <a:srgbClr val="A4A3A4"/>
          </p15:clr>
        </p15:guide>
        <p15:guide id="11" orient="horz" pos="662">
          <p15:clr>
            <a:srgbClr val="A4A3A4"/>
          </p15:clr>
        </p15:guide>
        <p15:guide id="12" pos="286">
          <p15:clr>
            <a:srgbClr val="A4A3A4"/>
          </p15:clr>
        </p15:guide>
        <p15:guide id="13" pos="6370">
          <p15:clr>
            <a:srgbClr val="A4A3A4"/>
          </p15:clr>
        </p15:guide>
        <p15:guide id="14" pos="913">
          <p15:clr>
            <a:srgbClr val="A4A3A4"/>
          </p15:clr>
        </p15:guide>
        <p15:guide id="15" pos="2562">
          <p15:clr>
            <a:srgbClr val="A4A3A4"/>
          </p15:clr>
        </p15:guide>
        <p15:guide id="16" pos="1684">
          <p15:clr>
            <a:srgbClr val="A4A3A4"/>
          </p15:clr>
        </p15:guide>
        <p15:guide id="17" pos="181" userDrawn="1">
          <p15:clr>
            <a:srgbClr val="A4A3A4"/>
          </p15:clr>
        </p15:guide>
        <p15:guide id="18" orient="horz" pos="2462">
          <p15:clr>
            <a:srgbClr val="A4A3A4"/>
          </p15:clr>
        </p15:guide>
        <p15:guide id="19" orient="horz" pos="2930">
          <p15:clr>
            <a:srgbClr val="A4A3A4"/>
          </p15:clr>
        </p15:guide>
        <p15:guide id="20" orient="horz" pos="133">
          <p15:clr>
            <a:srgbClr val="A4A3A4"/>
          </p15:clr>
        </p15:guide>
        <p15:guide id="21" orient="horz" pos="3807">
          <p15:clr>
            <a:srgbClr val="A4A3A4"/>
          </p15:clr>
        </p15:guide>
        <p15:guide id="22" orient="horz" pos="2345">
          <p15:clr>
            <a:srgbClr val="A4A3A4"/>
          </p15:clr>
        </p15:guide>
        <p15:guide id="23" pos="3401">
          <p15:clr>
            <a:srgbClr val="A4A3A4"/>
          </p15:clr>
        </p15:guide>
        <p15:guide id="24" pos="657" userDrawn="1">
          <p15:clr>
            <a:srgbClr val="A4A3A4"/>
          </p15:clr>
        </p15:guide>
        <p15:guide id="25" pos="2621">
          <p15:clr>
            <a:srgbClr val="A4A3A4"/>
          </p15:clr>
        </p15:guide>
        <p15:guide id="26" pos="911">
          <p15:clr>
            <a:srgbClr val="A4A3A4"/>
          </p15:clr>
        </p15:guide>
        <p15:guide id="27" pos="197">
          <p15:clr>
            <a:srgbClr val="A4A3A4"/>
          </p15:clr>
        </p15:guide>
        <p15:guide id="28" pos="3556">
          <p15:clr>
            <a:srgbClr val="A4A3A4"/>
          </p15:clr>
        </p15:guide>
        <p15:guide id="29" pos="3718">
          <p15:clr>
            <a:srgbClr val="A4A3A4"/>
          </p15:clr>
        </p15:guide>
        <p15:guide id="30" orient="horz" pos="78" userDrawn="1">
          <p15:clr>
            <a:srgbClr val="A4A3A4"/>
          </p15:clr>
        </p15:guide>
        <p15:guide id="31" orient="horz" pos="2783">
          <p15:clr>
            <a:srgbClr val="A4A3A4"/>
          </p15:clr>
        </p15:guide>
        <p15:guide id="32" orient="horz" pos="531" userDrawn="1">
          <p15:clr>
            <a:srgbClr val="A4A3A4"/>
          </p15:clr>
        </p15:guide>
        <p15:guide id="33" orient="horz" pos="1593">
          <p15:clr>
            <a:srgbClr val="A4A3A4"/>
          </p15:clr>
        </p15:guide>
        <p15:guide id="34" pos="4541">
          <p15:clr>
            <a:srgbClr val="A4A3A4"/>
          </p15:clr>
        </p15:guide>
        <p15:guide id="35" pos="834">
          <p15:clr>
            <a:srgbClr val="A4A3A4"/>
          </p15:clr>
        </p15:guide>
        <p15:guide id="36" pos="685">
          <p15:clr>
            <a:srgbClr val="A4A3A4"/>
          </p15:clr>
        </p15:guide>
        <p15:guide id="37" pos="532">
          <p15:clr>
            <a:srgbClr val="A4A3A4"/>
          </p15:clr>
        </p15:guide>
        <p15:guide id="38" pos="2953">
          <p15:clr>
            <a:srgbClr val="A4A3A4"/>
          </p15:clr>
        </p15:guide>
        <p15:guide id="39" pos="3175" userDrawn="1">
          <p15:clr>
            <a:srgbClr val="A4A3A4"/>
          </p15:clr>
        </p15:guide>
        <p15:guide id="40" pos="28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DD6"/>
    <a:srgbClr val="D70170"/>
    <a:srgbClr val="B9CFE7"/>
    <a:srgbClr val="B29898"/>
    <a:srgbClr val="F7DA0F"/>
    <a:srgbClr val="096FA1"/>
    <a:srgbClr val="3FBDE8"/>
    <a:srgbClr val="7F7F7F"/>
    <a:srgbClr val="1C3F4D"/>
    <a:srgbClr val="C20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3" autoAdjust="0"/>
    <p:restoredTop sz="73008" autoAdjust="0"/>
  </p:normalViewPr>
  <p:slideViewPr>
    <p:cSldViewPr snapToGrid="0" snapToObjects="1">
      <p:cViewPr varScale="1">
        <p:scale>
          <a:sx n="121" d="100"/>
          <a:sy n="121" d="100"/>
        </p:scale>
        <p:origin x="1144" y="168"/>
      </p:cViewPr>
      <p:guideLst>
        <p:guide orient="horz" pos="2382"/>
        <p:guide pos="3367"/>
        <p:guide orient="horz" pos="4691"/>
        <p:guide orient="horz" pos="1032"/>
        <p:guide orient="horz" pos="1906"/>
        <p:guide orient="horz" pos="318"/>
        <p:guide orient="horz" pos="3698"/>
        <p:guide orient="horz" pos="3130"/>
        <p:guide orient="horz" pos="4081"/>
        <p:guide orient="horz" pos="898"/>
        <p:guide orient="horz" pos="662"/>
        <p:guide pos="286"/>
        <p:guide pos="6370"/>
        <p:guide pos="913"/>
        <p:guide pos="2562"/>
        <p:guide pos="1684"/>
        <p:guide pos="181"/>
        <p:guide orient="horz" pos="2462"/>
        <p:guide orient="horz" pos="2930"/>
        <p:guide orient="horz" pos="133"/>
        <p:guide orient="horz" pos="3807"/>
        <p:guide orient="horz" pos="2345"/>
        <p:guide pos="3401"/>
        <p:guide pos="657"/>
        <p:guide pos="2621"/>
        <p:guide pos="911"/>
        <p:guide pos="197"/>
        <p:guide pos="3556"/>
        <p:guide pos="3718"/>
        <p:guide orient="horz" pos="78"/>
        <p:guide orient="horz" pos="2783"/>
        <p:guide orient="horz" pos="531"/>
        <p:guide orient="horz" pos="1593"/>
        <p:guide pos="4541"/>
        <p:guide pos="834"/>
        <p:guide pos="685"/>
        <p:guide pos="532"/>
        <p:guide pos="2953"/>
        <p:guide pos="3175"/>
        <p:guide pos="2873"/>
      </p:guideLst>
    </p:cSldViewPr>
  </p:slideViewPr>
  <p:outlineViewPr>
    <p:cViewPr>
      <p:scale>
        <a:sx n="33" d="100"/>
        <a:sy n="33" d="100"/>
      </p:scale>
      <p:origin x="0" y="-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/>
      <dgm:spPr>
        <a:solidFill>
          <a:srgbClr val="1C3F4D"/>
        </a:solidFill>
        <a:effectLst/>
      </dgm:spPr>
      <dgm:t>
        <a:bodyPr/>
        <a:lstStyle/>
        <a:p>
          <a:r>
            <a:rPr lang="en-US" dirty="0">
              <a:latin typeface="Fira Sans" panose="020B0503050000020004" pitchFamily="34" charset="0"/>
            </a:rPr>
            <a:t>ACL</a:t>
          </a:r>
        </a:p>
      </dgm:t>
    </dgm:pt>
    <dgm:pt modelId="{51680ED1-AF6E-4B28-AE94-92B0EFB0DF7D}" type="parTrans" cxnId="{2AA9C11F-1F1D-428E-801A-47EAA766C99D}">
      <dgm:prSet/>
      <dgm:spPr/>
      <dgm:t>
        <a:bodyPr/>
        <a:lstStyle/>
        <a:p>
          <a:endParaRPr lang="en-US"/>
        </a:p>
      </dgm:t>
    </dgm:pt>
    <dgm:pt modelId="{478B7D3C-9FB4-4BC6-90AC-49960560DECD}" type="sibTrans" cxnId="{2AA9C11F-1F1D-428E-801A-47EAA766C99D}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custT="1"/>
      <dgm:spPr>
        <a:solidFill>
          <a:srgbClr val="F7DA0F"/>
        </a:solidFill>
        <a:effectLst/>
      </dgm:spPr>
      <dgm:t>
        <a:bodyPr/>
        <a:lstStyle/>
        <a:p>
          <a:r>
            <a:rPr lang="en-US" sz="1700" dirty="0">
              <a:latin typeface="Fira Sans" panose="020B0503050000020004" pitchFamily="34" charset="0"/>
            </a:rPr>
            <a:t>TSS</a:t>
          </a:r>
        </a:p>
        <a:p>
          <a:r>
            <a:rPr lang="en-US" sz="900" b="1" dirty="0">
              <a:latin typeface="Fira Sans" panose="020B0503050000020004" pitchFamily="34" charset="0"/>
            </a:rPr>
            <a:t>(Traffic Scrubbing Services)</a:t>
          </a:r>
        </a:p>
      </dgm:t>
    </dgm:pt>
    <dgm:pt modelId="{B09C8BFB-F41C-4AC4-AB94-F216E3081C2D}" type="parTrans" cxnId="{B4F3EA32-CE64-4A92-9BAE-BC57E5392B05}">
      <dgm:prSet/>
      <dgm:spPr/>
      <dgm:t>
        <a:bodyPr/>
        <a:lstStyle/>
        <a:p>
          <a:endParaRPr lang="en-US"/>
        </a:p>
      </dgm:t>
    </dgm:pt>
    <dgm:pt modelId="{BC531B32-9B0E-482E-BF91-65C61F17168D}" type="sibTrans" cxnId="{B4F3EA32-CE64-4A92-9BAE-BC57E5392B05}">
      <dgm:prSet/>
      <dgm:spPr/>
      <dgm:t>
        <a:bodyPr/>
        <a:lstStyle/>
        <a:p>
          <a:endParaRPr lang="en-US"/>
        </a:p>
      </dgm:t>
    </dgm:pt>
    <dgm:pt modelId="{EE62A4F6-4AC4-435B-990E-81A71CE8CAC7}">
      <dgm:prSet phldrT="[Text]"/>
      <dgm:spPr>
        <a:solidFill>
          <a:srgbClr val="C20E1A"/>
        </a:solidFill>
        <a:effectLst/>
      </dgm:spPr>
      <dgm:t>
        <a:bodyPr/>
        <a:lstStyle/>
        <a:p>
          <a:r>
            <a:rPr lang="en-US" dirty="0" err="1">
              <a:latin typeface="Fira Sans" panose="020B0503050000020004" pitchFamily="34" charset="0"/>
            </a:rPr>
            <a:t>Flowspec</a:t>
          </a:r>
          <a:endParaRPr lang="en-US" dirty="0">
            <a:latin typeface="Fira Sans" panose="020B0503050000020004" pitchFamily="34" charset="0"/>
          </a:endParaRPr>
        </a:p>
      </dgm:t>
    </dgm:pt>
    <dgm:pt modelId="{F287B947-7343-4FA2-B288-B23A59FFAE31}" type="parTrans" cxnId="{3A2CECA6-0C5B-46BB-B7C6-7D37E9D210BD}">
      <dgm:prSet/>
      <dgm:spPr/>
      <dgm:t>
        <a:bodyPr/>
        <a:lstStyle/>
        <a:p>
          <a:endParaRPr lang="en-US"/>
        </a:p>
      </dgm:t>
    </dgm:pt>
    <dgm:pt modelId="{389F9A93-0231-4877-8C41-5D5B8DD7AAC0}" type="sibTrans" cxnId="{3A2CECA6-0C5B-46BB-B7C6-7D37E9D210BD}">
      <dgm:prSet/>
      <dgm:spPr/>
      <dgm:t>
        <a:bodyPr/>
        <a:lstStyle/>
        <a:p>
          <a:endParaRPr lang="en-US"/>
        </a:p>
      </dgm:t>
    </dgm:pt>
    <dgm:pt modelId="{6CF284C3-4A70-4432-8F33-E75A802B3330}">
      <dgm:prSet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Carefree service</a:t>
          </a:r>
        </a:p>
      </dgm:t>
    </dgm:pt>
    <dgm:pt modelId="{044831E6-2FC9-4DDA-81FB-5FA418568D07}" type="parTrans" cxnId="{2DC24386-BC50-4BAB-8571-16CB10C2603C}">
      <dgm:prSet/>
      <dgm:spPr/>
      <dgm:t>
        <a:bodyPr/>
        <a:lstStyle/>
        <a:p>
          <a:endParaRPr lang="en-US"/>
        </a:p>
      </dgm:t>
    </dgm:pt>
    <dgm:pt modelId="{CD50B82D-84BB-4747-B282-ABB339EBA294}" type="sibTrans" cxnId="{2DC24386-BC50-4BAB-8571-16CB10C2603C}">
      <dgm:prSet/>
      <dgm:spPr/>
      <dgm:t>
        <a:bodyPr/>
        <a:lstStyle/>
        <a:p>
          <a:endParaRPr lang="en-US"/>
        </a:p>
      </dgm:t>
    </dgm:pt>
    <dgm:pt modelId="{3AF880A5-0F00-4315-A5DF-1FE656798601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Vendor- specific</a:t>
          </a:r>
        </a:p>
      </dgm:t>
    </dgm:pt>
    <dgm:pt modelId="{A13BB1F9-5857-4B43-8BF5-6589AA2CB759}" type="parTrans" cxnId="{24F8CBE2-5003-4E69-A772-6B98F2B05181}">
      <dgm:prSet/>
      <dgm:spPr/>
      <dgm:t>
        <a:bodyPr/>
        <a:lstStyle/>
        <a:p>
          <a:endParaRPr lang="en-US"/>
        </a:p>
      </dgm:t>
    </dgm:pt>
    <dgm:pt modelId="{C198C41D-2640-4669-83ED-E0CD35701C8E}" type="sibTrans" cxnId="{24F8CBE2-5003-4E69-A772-6B98F2B05181}">
      <dgm:prSet/>
      <dgm:spPr/>
      <dgm:t>
        <a:bodyPr/>
        <a:lstStyle/>
        <a:p>
          <a:endParaRPr lang="en-US"/>
        </a:p>
      </dgm:t>
    </dgm:pt>
    <dgm:pt modelId="{8EA7219F-BDB2-48EB-9EEB-3133522D132E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Filters at arbitrary granularity</a:t>
          </a:r>
        </a:p>
      </dgm:t>
    </dgm:pt>
    <dgm:pt modelId="{3EE8403A-CB7C-4815-85BD-AEBCAEB71B37}" type="parTrans" cxnId="{58AD7EEF-D408-406B-87EE-4691D4C30668}">
      <dgm:prSet/>
      <dgm:spPr/>
      <dgm:t>
        <a:bodyPr/>
        <a:lstStyle/>
        <a:p>
          <a:endParaRPr lang="en-US"/>
        </a:p>
      </dgm:t>
    </dgm:pt>
    <dgm:pt modelId="{C94B7947-85DC-4B21-BB99-DF8438356F98}" type="sibTrans" cxnId="{58AD7EEF-D408-406B-87EE-4691D4C30668}">
      <dgm:prSet/>
      <dgm:spPr/>
      <dgm:t>
        <a:bodyPr/>
        <a:lstStyle/>
        <a:p>
          <a:endParaRPr lang="en-US"/>
        </a:p>
      </dgm:t>
    </dgm:pt>
    <dgm:pt modelId="{BE788BF5-FE9F-4C7D-A1CD-9232D7860179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Redirects traffic to scrubbing centers</a:t>
          </a:r>
        </a:p>
      </dgm:t>
    </dgm:pt>
    <dgm:pt modelId="{963A52CB-C772-45F2-8A30-8ABA6B14D3CE}" type="parTrans" cxnId="{35013F34-57BC-4E3C-A003-07C0E49926DB}">
      <dgm:prSet/>
      <dgm:spPr/>
      <dgm:t>
        <a:bodyPr/>
        <a:lstStyle/>
        <a:p>
          <a:endParaRPr lang="en-US"/>
        </a:p>
      </dgm:t>
    </dgm:pt>
    <dgm:pt modelId="{88191C5E-55BA-42F2-B842-FC86CBBADC0F}" type="sibTrans" cxnId="{35013F34-57BC-4E3C-A003-07C0E49926DB}">
      <dgm:prSet/>
      <dgm:spPr/>
      <dgm:t>
        <a:bodyPr/>
        <a:lstStyle/>
        <a:p>
          <a:endParaRPr lang="en-US"/>
        </a:p>
      </dgm:t>
    </dgm:pt>
    <dgm:pt modelId="{3CE06941-9820-4827-8B16-CD80CC49F780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Configures rules at neighbor network</a:t>
          </a:r>
        </a:p>
      </dgm:t>
    </dgm:pt>
    <dgm:pt modelId="{141A3C92-8966-4E2F-82E4-2E09E22674B2}" type="parTrans" cxnId="{C99CE395-39F6-46B4-938C-9BF085685D1A}">
      <dgm:prSet/>
      <dgm:spPr/>
      <dgm:t>
        <a:bodyPr/>
        <a:lstStyle/>
        <a:p>
          <a:endParaRPr lang="en-US"/>
        </a:p>
      </dgm:t>
    </dgm:pt>
    <dgm:pt modelId="{F58FC55B-E61F-445C-956E-0BB2202254CA}" type="sibTrans" cxnId="{C99CE395-39F6-46B4-938C-9BF085685D1A}">
      <dgm:prSet/>
      <dgm:spPr/>
      <dgm:t>
        <a:bodyPr/>
        <a:lstStyle/>
        <a:p>
          <a:endParaRPr lang="en-US"/>
        </a:p>
      </dgm:t>
    </dgm:pt>
    <dgm:pt modelId="{386C2B6D-2EE1-4682-AE61-EE246CD54E31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Filters at arbitrary granularity</a:t>
          </a:r>
        </a:p>
      </dgm:t>
    </dgm:pt>
    <dgm:pt modelId="{649D72FB-0D8F-479C-87D1-C73133EF35E2}" type="parTrans" cxnId="{7F96AC57-2F84-4E8C-AA92-E82865EE63FE}">
      <dgm:prSet/>
      <dgm:spPr/>
      <dgm:t>
        <a:bodyPr/>
        <a:lstStyle/>
        <a:p>
          <a:endParaRPr lang="en-US"/>
        </a:p>
      </dgm:t>
    </dgm:pt>
    <dgm:pt modelId="{E1C9E6F1-2ED2-4DD8-9B78-28FC1AF5D352}" type="sibTrans" cxnId="{7F96AC57-2F84-4E8C-AA92-E82865EE63FE}">
      <dgm:prSet/>
      <dgm:spPr/>
      <dgm:t>
        <a:bodyPr/>
        <a:lstStyle/>
        <a:p>
          <a:endParaRPr lang="en-US"/>
        </a:p>
      </dgm:t>
    </dgm:pt>
    <dgm:pt modelId="{2A22E84C-3AA3-4E9C-AE5F-9C2FB0D7FB11}">
      <dgm:prSet phldrT="[Text]"/>
      <dgm:spPr>
        <a:solidFill>
          <a:srgbClr val="096FA1"/>
        </a:solidFill>
        <a:effectLst/>
      </dgm:spPr>
      <dgm:t>
        <a:bodyPr/>
        <a:lstStyle/>
        <a:p>
          <a:r>
            <a:rPr lang="en-US" dirty="0">
              <a:latin typeface="Fira Sans" panose="020B0503050000020004" pitchFamily="34" charset="0"/>
            </a:rPr>
            <a:t>RTBH</a:t>
          </a:r>
        </a:p>
      </dgm:t>
    </dgm:pt>
    <dgm:pt modelId="{6C025E55-DF42-4C5D-AFD5-6015FA053D46}" type="parTrans" cxnId="{BEB859E7-C343-408E-86A1-667C27EE5761}">
      <dgm:prSet/>
      <dgm:spPr/>
      <dgm:t>
        <a:bodyPr/>
        <a:lstStyle/>
        <a:p>
          <a:endParaRPr lang="en-US"/>
        </a:p>
      </dgm:t>
    </dgm:pt>
    <dgm:pt modelId="{744EA591-F199-49C2-B63A-82709D96C729}" type="sibTrans" cxnId="{BEB859E7-C343-408E-86A1-667C27EE5761}">
      <dgm:prSet/>
      <dgm:spPr/>
      <dgm:t>
        <a:bodyPr/>
        <a:lstStyle/>
        <a:p>
          <a:endParaRPr lang="en-US"/>
        </a:p>
      </dgm:t>
    </dgm:pt>
    <dgm:pt modelId="{9ADACFBF-2A78-45C9-A7C4-5E5DBC674760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Configures rules at neighbor network</a:t>
          </a:r>
        </a:p>
      </dgm:t>
    </dgm:pt>
    <dgm:pt modelId="{E121796C-71AB-4354-A1D4-3BF0025298A5}" type="parTrans" cxnId="{2B98897D-9937-49AC-9FE9-6629E912033A}">
      <dgm:prSet/>
      <dgm:spPr/>
      <dgm:t>
        <a:bodyPr/>
        <a:lstStyle/>
        <a:p>
          <a:endParaRPr lang="en-US"/>
        </a:p>
      </dgm:t>
    </dgm:pt>
    <dgm:pt modelId="{F3FE7E5A-DC73-423B-998C-02943CF263BF}" type="sibTrans" cxnId="{2B98897D-9937-49AC-9FE9-6629E912033A}">
      <dgm:prSet/>
      <dgm:spPr/>
      <dgm:t>
        <a:bodyPr/>
        <a:lstStyle/>
        <a:p>
          <a:endParaRPr lang="en-US"/>
        </a:p>
      </dgm:t>
    </dgm:pt>
    <dgm:pt modelId="{6C39594C-4AE1-4221-9751-E4FBA9469435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Filters at IP granularity</a:t>
          </a:r>
        </a:p>
      </dgm:t>
    </dgm:pt>
    <dgm:pt modelId="{EA90E5E0-265B-4677-A3EF-FCD0DFDF4F41}" type="parTrans" cxnId="{7AF91B96-DA69-42D6-83DE-0E63677A4C47}">
      <dgm:prSet/>
      <dgm:spPr/>
      <dgm:t>
        <a:bodyPr/>
        <a:lstStyle/>
        <a:p>
          <a:endParaRPr lang="en-US"/>
        </a:p>
      </dgm:t>
    </dgm:pt>
    <dgm:pt modelId="{F04E3063-747B-4761-B46E-8C06B2EF3C55}" type="sibTrans" cxnId="{7AF91B96-DA69-42D6-83DE-0E63677A4C47}">
      <dgm:prSet/>
      <dgm:spPr/>
      <dgm:t>
        <a:bodyPr/>
        <a:lstStyle/>
        <a:p>
          <a:endParaRPr lang="en-US"/>
        </a:p>
      </dgm:t>
    </dgm:pt>
    <dgm:pt modelId="{0D312E4C-C745-9D4D-ABFD-CAC14EE57787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Per device config</a:t>
          </a:r>
        </a:p>
      </dgm:t>
    </dgm:pt>
    <dgm:pt modelId="{F060184D-88B8-FA4E-96B5-D70AC3ED1D9F}" type="parTrans" cxnId="{6906126C-5579-9A42-93C1-AC3A3FA26332}">
      <dgm:prSet/>
      <dgm:spPr/>
      <dgm:t>
        <a:bodyPr/>
        <a:lstStyle/>
        <a:p>
          <a:endParaRPr lang="en-US"/>
        </a:p>
      </dgm:t>
    </dgm:pt>
    <dgm:pt modelId="{E2D28FF1-88C2-AB47-948D-651F7B8B4BA0}" type="sibTrans" cxnId="{6906126C-5579-9A42-93C1-AC3A3FA26332}">
      <dgm:prSet/>
      <dgm:spPr/>
      <dgm:t>
        <a:bodyPr/>
        <a:lstStyle/>
        <a:p>
          <a:endParaRPr lang="en-US"/>
        </a:p>
      </dgm:t>
    </dgm:pt>
    <dgm:pt modelId="{86EA3A33-9B26-E54D-90A6-4EB4E5874676}">
      <dgm:prSet phldrT="[Text]"/>
      <dgm:spPr/>
      <dgm:t>
        <a:bodyPr/>
        <a:lstStyle/>
        <a:p>
          <a:r>
            <a:rPr lang="en-US" dirty="0">
              <a:latin typeface="Fira Sans" panose="020B0503050000020004" pitchFamily="34" charset="0"/>
            </a:rPr>
            <a:t>On-demand vs. always on</a:t>
          </a:r>
        </a:p>
      </dgm:t>
    </dgm:pt>
    <dgm:pt modelId="{15CEC9D3-A69C-9346-8B4E-28942522B941}" type="parTrans" cxnId="{A0627B8B-F2D5-2147-9AB2-8DCF0484DAA1}">
      <dgm:prSet/>
      <dgm:spPr/>
      <dgm:t>
        <a:bodyPr/>
        <a:lstStyle/>
        <a:p>
          <a:endParaRPr lang="en-US"/>
        </a:p>
      </dgm:t>
    </dgm:pt>
    <dgm:pt modelId="{0938C1CA-92E3-EB48-8D48-2BD554F2C16E}" type="sibTrans" cxnId="{A0627B8B-F2D5-2147-9AB2-8DCF0484DAA1}">
      <dgm:prSet/>
      <dgm:spPr/>
      <dgm:t>
        <a:bodyPr/>
        <a:lstStyle/>
        <a:p>
          <a:endParaRPr lang="en-US"/>
        </a:p>
      </dgm:t>
    </dgm:pt>
    <dgm:pt modelId="{18C11772-0D2D-C043-AF7D-7E1AA2AC9335}">
      <dgm:prSet phldrT="[Text]"/>
      <dgm:spPr/>
      <dgm:t>
        <a:bodyPr/>
        <a:lstStyle/>
        <a:p>
          <a:r>
            <a:rPr lang="en-US" i="0" dirty="0">
              <a:latin typeface="Fira Sans" panose="020B0503050000020004" pitchFamily="34" charset="0"/>
            </a:rPr>
            <a:t>Cooperation required</a:t>
          </a:r>
        </a:p>
      </dgm:t>
    </dgm:pt>
    <dgm:pt modelId="{C3943205-33AC-BA48-8398-45BD3B46C88B}" type="parTrans" cxnId="{5BC46815-2BD1-6B47-9CA2-CFB01524424A}">
      <dgm:prSet/>
      <dgm:spPr/>
      <dgm:t>
        <a:bodyPr/>
        <a:lstStyle/>
        <a:p>
          <a:endParaRPr lang="en-US"/>
        </a:p>
      </dgm:t>
    </dgm:pt>
    <dgm:pt modelId="{FD39A7EF-1EC6-4243-B361-9668E446FA9C}" type="sibTrans" cxnId="{5BC46815-2BD1-6B47-9CA2-CFB01524424A}">
      <dgm:prSet/>
      <dgm:spPr/>
      <dgm:t>
        <a:bodyPr/>
        <a:lstStyle/>
        <a:p>
          <a:endParaRPr lang="en-US"/>
        </a:p>
      </dgm:t>
    </dgm:pt>
    <dgm:pt modelId="{7489A5A3-1288-9342-87A6-5CABD58E4781}">
      <dgm:prSet phldrT="[Text]"/>
      <dgm:spPr/>
      <dgm:t>
        <a:bodyPr/>
        <a:lstStyle/>
        <a:p>
          <a:r>
            <a:rPr lang="en-US" i="0" dirty="0">
              <a:latin typeface="Fira Sans" panose="020B0503050000020004" pitchFamily="34" charset="0"/>
            </a:rPr>
            <a:t>Cooperation required</a:t>
          </a:r>
        </a:p>
      </dgm:t>
    </dgm:pt>
    <dgm:pt modelId="{B5BB6611-184A-7A49-8CC9-C87F74C2C285}" type="parTrans" cxnId="{BB5496A6-E7D5-DC45-8A5D-5F95B8805F35}">
      <dgm:prSet/>
      <dgm:spPr/>
      <dgm:t>
        <a:bodyPr/>
        <a:lstStyle/>
        <a:p>
          <a:endParaRPr lang="en-US"/>
        </a:p>
      </dgm:t>
    </dgm:pt>
    <dgm:pt modelId="{247F5F64-D20E-FB41-929C-1F3B037326D9}" type="sibTrans" cxnId="{BB5496A6-E7D5-DC45-8A5D-5F95B8805F35}">
      <dgm:prSet/>
      <dgm:spPr/>
      <dgm:t>
        <a:bodyPr/>
        <a:lstStyle/>
        <a:p>
          <a:endParaRPr lang="en-US"/>
        </a:p>
      </dgm:t>
    </dgm:pt>
    <dgm:pt modelId="{D54FFBFA-705F-4427-8F96-9CB2949BC6BD}" type="pres">
      <dgm:prSet presAssocID="{B9C32B05-62EA-407A-B21C-2310C7945705}" presName="Name0" presStyleCnt="0">
        <dgm:presLayoutVars>
          <dgm:dir/>
          <dgm:animLvl val="lvl"/>
          <dgm:resizeHandles val="exact"/>
        </dgm:presLayoutVars>
      </dgm:prSet>
      <dgm:spPr/>
    </dgm:pt>
    <dgm:pt modelId="{2DB8D5A6-8356-4C58-AD25-11CBD7AE77B0}" type="pres">
      <dgm:prSet presAssocID="{42D71409-67F9-455C-8C6D-716D284AAA6B}" presName="composite" presStyleCnt="0"/>
      <dgm:spPr/>
    </dgm:pt>
    <dgm:pt modelId="{F9F15055-514E-425A-842C-057BC8D68A2F}" type="pres">
      <dgm:prSet presAssocID="{42D71409-67F9-455C-8C6D-716D284AAA6B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FC0D3AB-43C8-471A-B2F5-8F354113C904}" type="pres">
      <dgm:prSet presAssocID="{42D71409-67F9-455C-8C6D-716D284AAA6B}" presName="desTx" presStyleLbl="revTx" presStyleIdx="0" presStyleCnt="4">
        <dgm:presLayoutVars>
          <dgm:bulletEnabled val="1"/>
        </dgm:presLayoutVars>
      </dgm:prSet>
      <dgm:spPr/>
    </dgm:pt>
    <dgm:pt modelId="{27039EFD-14C6-49D0-B274-C92695961DEE}" type="pres">
      <dgm:prSet presAssocID="{478B7D3C-9FB4-4BC6-90AC-49960560DECD}" presName="space" presStyleCnt="0"/>
      <dgm:spPr/>
    </dgm:pt>
    <dgm:pt modelId="{C4B3E421-86EF-453E-9713-8D710F8FB3D0}" type="pres">
      <dgm:prSet presAssocID="{F66099B6-DBBD-4AB0-82D2-877B80F846F7}" presName="composite" presStyleCnt="0"/>
      <dgm:spPr/>
    </dgm:pt>
    <dgm:pt modelId="{4816CE36-F6CE-4918-88FE-4B475BA85210}" type="pres">
      <dgm:prSet presAssocID="{F66099B6-DBBD-4AB0-82D2-877B80F846F7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CD42A5-502C-4653-A576-873FBAD7ED33}" type="pres">
      <dgm:prSet presAssocID="{F66099B6-DBBD-4AB0-82D2-877B80F846F7}" presName="desTx" presStyleLbl="revTx" presStyleIdx="1" presStyleCnt="4">
        <dgm:presLayoutVars>
          <dgm:bulletEnabled val="1"/>
        </dgm:presLayoutVars>
      </dgm:prSet>
      <dgm:spPr/>
    </dgm:pt>
    <dgm:pt modelId="{6E032A56-BA88-4C3D-936B-E4CAA121FC0D}" type="pres">
      <dgm:prSet presAssocID="{BC531B32-9B0E-482E-BF91-65C61F17168D}" presName="space" presStyleCnt="0"/>
      <dgm:spPr/>
    </dgm:pt>
    <dgm:pt modelId="{33D81082-F362-44DE-BB8B-710A5B957CE9}" type="pres">
      <dgm:prSet presAssocID="{EE62A4F6-4AC4-435B-990E-81A71CE8CAC7}" presName="composite" presStyleCnt="0"/>
      <dgm:spPr/>
    </dgm:pt>
    <dgm:pt modelId="{01CC898F-E047-47A5-A0C7-68C2E630627F}" type="pres">
      <dgm:prSet presAssocID="{EE62A4F6-4AC4-435B-990E-81A71CE8CAC7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486E598-DF91-438D-B735-1D0D48CC45CE}" type="pres">
      <dgm:prSet presAssocID="{EE62A4F6-4AC4-435B-990E-81A71CE8CAC7}" presName="desTx" presStyleLbl="revTx" presStyleIdx="2" presStyleCnt="4">
        <dgm:presLayoutVars>
          <dgm:bulletEnabled val="1"/>
        </dgm:presLayoutVars>
      </dgm:prSet>
      <dgm:spPr/>
    </dgm:pt>
    <dgm:pt modelId="{68E6D7A6-5966-491E-8127-5255E38F4902}" type="pres">
      <dgm:prSet presAssocID="{389F9A93-0231-4877-8C41-5D5B8DD7AAC0}" presName="space" presStyleCnt="0"/>
      <dgm:spPr/>
    </dgm:pt>
    <dgm:pt modelId="{13E7C4D9-4AA8-478C-8468-76F6D8C6448E}" type="pres">
      <dgm:prSet presAssocID="{2A22E84C-3AA3-4E9C-AE5F-9C2FB0D7FB11}" presName="composite" presStyleCnt="0"/>
      <dgm:spPr/>
    </dgm:pt>
    <dgm:pt modelId="{00E3E44E-3A16-42F4-814B-87EE5976EFEA}" type="pres">
      <dgm:prSet presAssocID="{2A22E84C-3AA3-4E9C-AE5F-9C2FB0D7FB11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026BE8E-BF02-4766-BF09-55618C294003}" type="pres">
      <dgm:prSet presAssocID="{2A22E84C-3AA3-4E9C-AE5F-9C2FB0D7FB11}" presName="desTx" presStyleLbl="revTx" presStyleIdx="3" presStyleCnt="4">
        <dgm:presLayoutVars>
          <dgm:bulletEnabled val="1"/>
        </dgm:presLayoutVars>
      </dgm:prSet>
      <dgm:spPr/>
    </dgm:pt>
  </dgm:ptLst>
  <dgm:cxnLst>
    <dgm:cxn modelId="{71E5A702-85A3-4943-A0D4-5A05CB89C07A}" type="presOf" srcId="{0D312E4C-C745-9D4D-ABFD-CAC14EE57787}" destId="{9FC0D3AB-43C8-471A-B2F5-8F354113C904}" srcOrd="0" destOrd="2" presId="urn:microsoft.com/office/officeart/2005/8/layout/chevron1"/>
    <dgm:cxn modelId="{52CFF406-3FED-BC41-AC35-78598B702F53}" type="presOf" srcId="{3AF880A5-0F00-4315-A5DF-1FE656798601}" destId="{9FC0D3AB-43C8-471A-B2F5-8F354113C904}" srcOrd="0" destOrd="1" presId="urn:microsoft.com/office/officeart/2005/8/layout/chevron1"/>
    <dgm:cxn modelId="{5C0A5110-8181-234C-99AD-EB59B76DF5B9}" type="presOf" srcId="{2A22E84C-3AA3-4E9C-AE5F-9C2FB0D7FB11}" destId="{00E3E44E-3A16-42F4-814B-87EE5976EFEA}" srcOrd="0" destOrd="0" presId="urn:microsoft.com/office/officeart/2005/8/layout/chevron1"/>
    <dgm:cxn modelId="{5BC46815-2BD1-6B47-9CA2-CFB01524424A}" srcId="{EE62A4F6-4AC4-435B-990E-81A71CE8CAC7}" destId="{18C11772-0D2D-C043-AF7D-7E1AA2AC9335}" srcOrd="2" destOrd="0" parTransId="{C3943205-33AC-BA48-8398-45BD3B46C88B}" sibTransId="{FD39A7EF-1EC6-4243-B361-9668E446FA9C}"/>
    <dgm:cxn modelId="{2AA9C11F-1F1D-428E-801A-47EAA766C99D}" srcId="{B9C32B05-62EA-407A-B21C-2310C7945705}" destId="{42D71409-67F9-455C-8C6D-716D284AAA6B}" srcOrd="0" destOrd="0" parTransId="{51680ED1-AF6E-4B28-AE94-92B0EFB0DF7D}" sibTransId="{478B7D3C-9FB4-4BC6-90AC-49960560DECD}"/>
    <dgm:cxn modelId="{B277AB32-280F-6D4E-B0BC-973458F11612}" type="presOf" srcId="{6CF284C3-4A70-4432-8F33-E75A802B3330}" destId="{87CD42A5-502C-4653-A576-873FBAD7ED33}" srcOrd="0" destOrd="0" presId="urn:microsoft.com/office/officeart/2005/8/layout/chevron1"/>
    <dgm:cxn modelId="{053ECE32-4CCB-6546-BBF9-B03068C4BBE2}" type="presOf" srcId="{86EA3A33-9B26-E54D-90A6-4EB4E5874676}" destId="{87CD42A5-502C-4653-A576-873FBAD7ED33}" srcOrd="0" destOrd="2" presId="urn:microsoft.com/office/officeart/2005/8/layout/chevron1"/>
    <dgm:cxn modelId="{B4F3EA32-CE64-4A92-9BAE-BC57E5392B05}" srcId="{B9C32B05-62EA-407A-B21C-2310C7945705}" destId="{F66099B6-DBBD-4AB0-82D2-877B80F846F7}" srcOrd="1" destOrd="0" parTransId="{B09C8BFB-F41C-4AC4-AB94-F216E3081C2D}" sibTransId="{BC531B32-9B0E-482E-BF91-65C61F17168D}"/>
    <dgm:cxn modelId="{35013F34-57BC-4E3C-A003-07C0E49926DB}" srcId="{F66099B6-DBBD-4AB0-82D2-877B80F846F7}" destId="{BE788BF5-FE9F-4C7D-A1CD-9232D7860179}" srcOrd="1" destOrd="0" parTransId="{963A52CB-C772-45F2-8A30-8ABA6B14D3CE}" sibTransId="{88191C5E-55BA-42F2-B842-FC86CBBADC0F}"/>
    <dgm:cxn modelId="{7F96AC57-2F84-4E8C-AA92-E82865EE63FE}" srcId="{EE62A4F6-4AC4-435B-990E-81A71CE8CAC7}" destId="{386C2B6D-2EE1-4682-AE61-EE246CD54E31}" srcOrd="1" destOrd="0" parTransId="{649D72FB-0D8F-479C-87D1-C73133EF35E2}" sibTransId="{E1C9E6F1-2ED2-4DD8-9B78-28FC1AF5D352}"/>
    <dgm:cxn modelId="{B868A76B-E28F-F441-9F39-4B76D0F9C2F6}" type="presOf" srcId="{18C11772-0D2D-C043-AF7D-7E1AA2AC9335}" destId="{0486E598-DF91-438D-B735-1D0D48CC45CE}" srcOrd="0" destOrd="2" presId="urn:microsoft.com/office/officeart/2005/8/layout/chevron1"/>
    <dgm:cxn modelId="{6906126C-5579-9A42-93C1-AC3A3FA26332}" srcId="{42D71409-67F9-455C-8C6D-716D284AAA6B}" destId="{0D312E4C-C745-9D4D-ABFD-CAC14EE57787}" srcOrd="2" destOrd="0" parTransId="{F060184D-88B8-FA4E-96B5-D70AC3ED1D9F}" sibTransId="{E2D28FF1-88C2-AB47-948D-651F7B8B4BA0}"/>
    <dgm:cxn modelId="{6D08097D-D7C2-0A47-9E6C-16AFB684C690}" type="presOf" srcId="{3CE06941-9820-4827-8B16-CD80CC49F780}" destId="{0486E598-DF91-438D-B735-1D0D48CC45CE}" srcOrd="0" destOrd="0" presId="urn:microsoft.com/office/officeart/2005/8/layout/chevron1"/>
    <dgm:cxn modelId="{2B98897D-9937-49AC-9FE9-6629E912033A}" srcId="{2A22E84C-3AA3-4E9C-AE5F-9C2FB0D7FB11}" destId="{9ADACFBF-2A78-45C9-A7C4-5E5DBC674760}" srcOrd="0" destOrd="0" parTransId="{E121796C-71AB-4354-A1D4-3BF0025298A5}" sibTransId="{F3FE7E5A-DC73-423B-998C-02943CF263BF}"/>
    <dgm:cxn modelId="{2DC24386-BC50-4BAB-8571-16CB10C2603C}" srcId="{F66099B6-DBBD-4AB0-82D2-877B80F846F7}" destId="{6CF284C3-4A70-4432-8F33-E75A802B3330}" srcOrd="0" destOrd="0" parTransId="{044831E6-2FC9-4DDA-81FB-5FA418568D07}" sibTransId="{CD50B82D-84BB-4747-B282-ABB339EBA294}"/>
    <dgm:cxn modelId="{A0627B8B-F2D5-2147-9AB2-8DCF0484DAA1}" srcId="{F66099B6-DBBD-4AB0-82D2-877B80F846F7}" destId="{86EA3A33-9B26-E54D-90A6-4EB4E5874676}" srcOrd="2" destOrd="0" parTransId="{15CEC9D3-A69C-9346-8B4E-28942522B941}" sibTransId="{0938C1CA-92E3-EB48-8D48-2BD554F2C16E}"/>
    <dgm:cxn modelId="{890FC38B-188D-C14F-955F-B38F7DEA79E9}" type="presOf" srcId="{BE788BF5-FE9F-4C7D-A1CD-9232D7860179}" destId="{87CD42A5-502C-4653-A576-873FBAD7ED33}" srcOrd="0" destOrd="1" presId="urn:microsoft.com/office/officeart/2005/8/layout/chevron1"/>
    <dgm:cxn modelId="{C99CE395-39F6-46B4-938C-9BF085685D1A}" srcId="{EE62A4F6-4AC4-435B-990E-81A71CE8CAC7}" destId="{3CE06941-9820-4827-8B16-CD80CC49F780}" srcOrd="0" destOrd="0" parTransId="{141A3C92-8966-4E2F-82E4-2E09E22674B2}" sibTransId="{F58FC55B-E61F-445C-956E-0BB2202254CA}"/>
    <dgm:cxn modelId="{7AF91B96-DA69-42D6-83DE-0E63677A4C47}" srcId="{2A22E84C-3AA3-4E9C-AE5F-9C2FB0D7FB11}" destId="{6C39594C-4AE1-4221-9751-E4FBA9469435}" srcOrd="1" destOrd="0" parTransId="{EA90E5E0-265B-4677-A3EF-FCD0DFDF4F41}" sibTransId="{F04E3063-747B-4761-B46E-8C06B2EF3C55}"/>
    <dgm:cxn modelId="{999D4F9B-08FA-384D-BAE9-FE95793D6198}" type="presOf" srcId="{42D71409-67F9-455C-8C6D-716D284AAA6B}" destId="{F9F15055-514E-425A-842C-057BC8D68A2F}" srcOrd="0" destOrd="0" presId="urn:microsoft.com/office/officeart/2005/8/layout/chevron1"/>
    <dgm:cxn modelId="{5C35149C-ABAF-584E-A5A1-220C150FD1D7}" type="presOf" srcId="{8EA7219F-BDB2-48EB-9EEB-3133522D132E}" destId="{9FC0D3AB-43C8-471A-B2F5-8F354113C904}" srcOrd="0" destOrd="0" presId="urn:microsoft.com/office/officeart/2005/8/layout/chevron1"/>
    <dgm:cxn modelId="{2BF0BBA2-447B-A34A-9BC2-7636BB1A1877}" type="presOf" srcId="{9ADACFBF-2A78-45C9-A7C4-5E5DBC674760}" destId="{1026BE8E-BF02-4766-BF09-55618C294003}" srcOrd="0" destOrd="0" presId="urn:microsoft.com/office/officeart/2005/8/layout/chevron1"/>
    <dgm:cxn modelId="{BB5496A6-E7D5-DC45-8A5D-5F95B8805F35}" srcId="{2A22E84C-3AA3-4E9C-AE5F-9C2FB0D7FB11}" destId="{7489A5A3-1288-9342-87A6-5CABD58E4781}" srcOrd="2" destOrd="0" parTransId="{B5BB6611-184A-7A49-8CC9-C87F74C2C285}" sibTransId="{247F5F64-D20E-FB41-929C-1F3B037326D9}"/>
    <dgm:cxn modelId="{3A2CECA6-0C5B-46BB-B7C6-7D37E9D210BD}" srcId="{B9C32B05-62EA-407A-B21C-2310C7945705}" destId="{EE62A4F6-4AC4-435B-990E-81A71CE8CAC7}" srcOrd="2" destOrd="0" parTransId="{F287B947-7343-4FA2-B288-B23A59FFAE31}" sibTransId="{389F9A93-0231-4877-8C41-5D5B8DD7AAC0}"/>
    <dgm:cxn modelId="{896357BB-02D1-AF4E-85CE-3F857198E764}" type="presOf" srcId="{EE62A4F6-4AC4-435B-990E-81A71CE8CAC7}" destId="{01CC898F-E047-47A5-A0C7-68C2E630627F}" srcOrd="0" destOrd="0" presId="urn:microsoft.com/office/officeart/2005/8/layout/chevron1"/>
    <dgm:cxn modelId="{D55B17C7-D63B-C24A-9EC2-08985670B5FE}" type="presOf" srcId="{386C2B6D-2EE1-4682-AE61-EE246CD54E31}" destId="{0486E598-DF91-438D-B735-1D0D48CC45CE}" srcOrd="0" destOrd="1" presId="urn:microsoft.com/office/officeart/2005/8/layout/chevron1"/>
    <dgm:cxn modelId="{F865EAC9-A9E5-C64F-A24E-A8B36672822B}" type="presOf" srcId="{F66099B6-DBBD-4AB0-82D2-877B80F846F7}" destId="{4816CE36-F6CE-4918-88FE-4B475BA85210}" srcOrd="0" destOrd="0" presId="urn:microsoft.com/office/officeart/2005/8/layout/chevron1"/>
    <dgm:cxn modelId="{EFB358D2-BD31-1147-9FAB-4D8CA29AB31D}" type="presOf" srcId="{B9C32B05-62EA-407A-B21C-2310C7945705}" destId="{D54FFBFA-705F-4427-8F96-9CB2949BC6BD}" srcOrd="0" destOrd="0" presId="urn:microsoft.com/office/officeart/2005/8/layout/chevron1"/>
    <dgm:cxn modelId="{24F8CBE2-5003-4E69-A772-6B98F2B05181}" srcId="{42D71409-67F9-455C-8C6D-716D284AAA6B}" destId="{3AF880A5-0F00-4315-A5DF-1FE656798601}" srcOrd="1" destOrd="0" parTransId="{A13BB1F9-5857-4B43-8BF5-6589AA2CB759}" sibTransId="{C198C41D-2640-4669-83ED-E0CD35701C8E}"/>
    <dgm:cxn modelId="{28B582E5-59EC-2A47-8DDB-D4FBC5F592EF}" type="presOf" srcId="{6C39594C-4AE1-4221-9751-E4FBA9469435}" destId="{1026BE8E-BF02-4766-BF09-55618C294003}" srcOrd="0" destOrd="1" presId="urn:microsoft.com/office/officeart/2005/8/layout/chevron1"/>
    <dgm:cxn modelId="{BEB859E7-C343-408E-86A1-667C27EE5761}" srcId="{B9C32B05-62EA-407A-B21C-2310C7945705}" destId="{2A22E84C-3AA3-4E9C-AE5F-9C2FB0D7FB11}" srcOrd="3" destOrd="0" parTransId="{6C025E55-DF42-4C5D-AFD5-6015FA053D46}" sibTransId="{744EA591-F199-49C2-B63A-82709D96C729}"/>
    <dgm:cxn modelId="{58AD7EEF-D408-406B-87EE-4691D4C30668}" srcId="{42D71409-67F9-455C-8C6D-716D284AAA6B}" destId="{8EA7219F-BDB2-48EB-9EEB-3133522D132E}" srcOrd="0" destOrd="0" parTransId="{3EE8403A-CB7C-4815-85BD-AEBCAEB71B37}" sibTransId="{C94B7947-85DC-4B21-BB99-DF8438356F98}"/>
    <dgm:cxn modelId="{1A9686F3-06B2-6543-A12E-F11FCDB21F03}" type="presOf" srcId="{7489A5A3-1288-9342-87A6-5CABD58E4781}" destId="{1026BE8E-BF02-4766-BF09-55618C294003}" srcOrd="0" destOrd="2" presId="urn:microsoft.com/office/officeart/2005/8/layout/chevron1"/>
    <dgm:cxn modelId="{0FD5FF24-01C5-F342-9DF6-75BFA0236664}" type="presParOf" srcId="{D54FFBFA-705F-4427-8F96-9CB2949BC6BD}" destId="{2DB8D5A6-8356-4C58-AD25-11CBD7AE77B0}" srcOrd="0" destOrd="0" presId="urn:microsoft.com/office/officeart/2005/8/layout/chevron1"/>
    <dgm:cxn modelId="{F147079A-7945-6C4A-9DE0-AFB4BBBB63EE}" type="presParOf" srcId="{2DB8D5A6-8356-4C58-AD25-11CBD7AE77B0}" destId="{F9F15055-514E-425A-842C-057BC8D68A2F}" srcOrd="0" destOrd="0" presId="urn:microsoft.com/office/officeart/2005/8/layout/chevron1"/>
    <dgm:cxn modelId="{D728E33A-0DEE-394D-9B75-40FA8D4D386F}" type="presParOf" srcId="{2DB8D5A6-8356-4C58-AD25-11CBD7AE77B0}" destId="{9FC0D3AB-43C8-471A-B2F5-8F354113C904}" srcOrd="1" destOrd="0" presId="urn:microsoft.com/office/officeart/2005/8/layout/chevron1"/>
    <dgm:cxn modelId="{06359573-E458-4C4E-B77F-6B2069D9FA22}" type="presParOf" srcId="{D54FFBFA-705F-4427-8F96-9CB2949BC6BD}" destId="{27039EFD-14C6-49D0-B274-C92695961DEE}" srcOrd="1" destOrd="0" presId="urn:microsoft.com/office/officeart/2005/8/layout/chevron1"/>
    <dgm:cxn modelId="{C3E4F7BA-27D2-FA4A-98F6-F19C64A9620A}" type="presParOf" srcId="{D54FFBFA-705F-4427-8F96-9CB2949BC6BD}" destId="{C4B3E421-86EF-453E-9713-8D710F8FB3D0}" srcOrd="2" destOrd="0" presId="urn:microsoft.com/office/officeart/2005/8/layout/chevron1"/>
    <dgm:cxn modelId="{F42E34F7-FF31-4E44-B1B5-C56CE89BE852}" type="presParOf" srcId="{C4B3E421-86EF-453E-9713-8D710F8FB3D0}" destId="{4816CE36-F6CE-4918-88FE-4B475BA85210}" srcOrd="0" destOrd="0" presId="urn:microsoft.com/office/officeart/2005/8/layout/chevron1"/>
    <dgm:cxn modelId="{A77E0B0F-D64B-094F-9F4D-1776B8B94844}" type="presParOf" srcId="{C4B3E421-86EF-453E-9713-8D710F8FB3D0}" destId="{87CD42A5-502C-4653-A576-873FBAD7ED33}" srcOrd="1" destOrd="0" presId="urn:microsoft.com/office/officeart/2005/8/layout/chevron1"/>
    <dgm:cxn modelId="{8AF5B393-BCE5-A742-9809-D74DC8394D03}" type="presParOf" srcId="{D54FFBFA-705F-4427-8F96-9CB2949BC6BD}" destId="{6E032A56-BA88-4C3D-936B-E4CAA121FC0D}" srcOrd="3" destOrd="0" presId="urn:microsoft.com/office/officeart/2005/8/layout/chevron1"/>
    <dgm:cxn modelId="{381889D9-070D-404E-A003-50B6BC7A8C92}" type="presParOf" srcId="{D54FFBFA-705F-4427-8F96-9CB2949BC6BD}" destId="{33D81082-F362-44DE-BB8B-710A5B957CE9}" srcOrd="4" destOrd="0" presId="urn:microsoft.com/office/officeart/2005/8/layout/chevron1"/>
    <dgm:cxn modelId="{D90839C2-F6B1-2743-AA2D-F871056F9C5C}" type="presParOf" srcId="{33D81082-F362-44DE-BB8B-710A5B957CE9}" destId="{01CC898F-E047-47A5-A0C7-68C2E630627F}" srcOrd="0" destOrd="0" presId="urn:microsoft.com/office/officeart/2005/8/layout/chevron1"/>
    <dgm:cxn modelId="{1FEBE464-B224-B347-A0EC-939250A243A9}" type="presParOf" srcId="{33D81082-F362-44DE-BB8B-710A5B957CE9}" destId="{0486E598-DF91-438D-B735-1D0D48CC45CE}" srcOrd="1" destOrd="0" presId="urn:microsoft.com/office/officeart/2005/8/layout/chevron1"/>
    <dgm:cxn modelId="{E64F5349-26F7-9E4B-AE7C-08FAC9495A8B}" type="presParOf" srcId="{D54FFBFA-705F-4427-8F96-9CB2949BC6BD}" destId="{68E6D7A6-5966-491E-8127-5255E38F4902}" srcOrd="5" destOrd="0" presId="urn:microsoft.com/office/officeart/2005/8/layout/chevron1"/>
    <dgm:cxn modelId="{4C886FB0-22AB-4C4C-BB8C-EA79FEA87B65}" type="presParOf" srcId="{D54FFBFA-705F-4427-8F96-9CB2949BC6BD}" destId="{13E7C4D9-4AA8-478C-8468-76F6D8C6448E}" srcOrd="6" destOrd="0" presId="urn:microsoft.com/office/officeart/2005/8/layout/chevron1"/>
    <dgm:cxn modelId="{59E83E8F-9AC3-E043-8278-868B5BDEE529}" type="presParOf" srcId="{13E7C4D9-4AA8-478C-8468-76F6D8C6448E}" destId="{00E3E44E-3A16-42F4-814B-87EE5976EFEA}" srcOrd="0" destOrd="0" presId="urn:microsoft.com/office/officeart/2005/8/layout/chevron1"/>
    <dgm:cxn modelId="{9424FFE4-CEDF-DF47-803E-7296AD40A1BB}" type="presParOf" srcId="{13E7C4D9-4AA8-478C-8468-76F6D8C6448E}" destId="{1026BE8E-BF02-4766-BF09-55618C294003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15055-514E-425A-842C-057BC8D68A2F}">
      <dsp:nvSpPr>
        <dsp:cNvPr id="0" name=""/>
        <dsp:cNvSpPr/>
      </dsp:nvSpPr>
      <dsp:spPr>
        <a:xfrm>
          <a:off x="5344" y="590532"/>
          <a:ext cx="1790843" cy="716337"/>
        </a:xfrm>
        <a:prstGeom prst="chevron">
          <a:avLst/>
        </a:prstGeom>
        <a:solidFill>
          <a:srgbClr val="1C3F4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ira Sans" panose="020B0503050000020004" pitchFamily="34" charset="0"/>
            </a:rPr>
            <a:t>ACL</a:t>
          </a:r>
        </a:p>
      </dsp:txBody>
      <dsp:txXfrm>
        <a:off x="363513" y="590532"/>
        <a:ext cx="1074506" cy="716337"/>
      </dsp:txXfrm>
    </dsp:sp>
    <dsp:sp modelId="{9FC0D3AB-43C8-471A-B2F5-8F354113C904}">
      <dsp:nvSpPr>
        <dsp:cNvPr id="0" name=""/>
        <dsp:cNvSpPr/>
      </dsp:nvSpPr>
      <dsp:spPr>
        <a:xfrm>
          <a:off x="5344" y="1396412"/>
          <a:ext cx="1432674" cy="22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Filters at arbitrary granularity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Vendor- specific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Per device config</a:t>
          </a:r>
        </a:p>
      </dsp:txBody>
      <dsp:txXfrm>
        <a:off x="5344" y="1396412"/>
        <a:ext cx="1432674" cy="2205351"/>
      </dsp:txXfrm>
    </dsp:sp>
    <dsp:sp modelId="{4816CE36-F6CE-4918-88FE-4B475BA85210}">
      <dsp:nvSpPr>
        <dsp:cNvPr id="0" name=""/>
        <dsp:cNvSpPr/>
      </dsp:nvSpPr>
      <dsp:spPr>
        <a:xfrm>
          <a:off x="1580188" y="590532"/>
          <a:ext cx="1790843" cy="716337"/>
        </a:xfrm>
        <a:prstGeom prst="chevron">
          <a:avLst/>
        </a:prstGeom>
        <a:solidFill>
          <a:srgbClr val="F7DA0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ira Sans" panose="020B0503050000020004" pitchFamily="34" charset="0"/>
            </a:rPr>
            <a:t>TSS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Fira Sans" panose="020B0503050000020004" pitchFamily="34" charset="0"/>
            </a:rPr>
            <a:t>(Traffic Scrubbing Services)</a:t>
          </a:r>
        </a:p>
      </dsp:txBody>
      <dsp:txXfrm>
        <a:off x="1938357" y="590532"/>
        <a:ext cx="1074506" cy="716337"/>
      </dsp:txXfrm>
    </dsp:sp>
    <dsp:sp modelId="{87CD42A5-502C-4653-A576-873FBAD7ED33}">
      <dsp:nvSpPr>
        <dsp:cNvPr id="0" name=""/>
        <dsp:cNvSpPr/>
      </dsp:nvSpPr>
      <dsp:spPr>
        <a:xfrm>
          <a:off x="1580188" y="1396412"/>
          <a:ext cx="1432674" cy="22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Carefree service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Redirects traffic to scrubbing centers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On-demand vs. always on</a:t>
          </a:r>
        </a:p>
      </dsp:txBody>
      <dsp:txXfrm>
        <a:off x="1580188" y="1396412"/>
        <a:ext cx="1432674" cy="2205351"/>
      </dsp:txXfrm>
    </dsp:sp>
    <dsp:sp modelId="{01CC898F-E047-47A5-A0C7-68C2E630627F}">
      <dsp:nvSpPr>
        <dsp:cNvPr id="0" name=""/>
        <dsp:cNvSpPr/>
      </dsp:nvSpPr>
      <dsp:spPr>
        <a:xfrm>
          <a:off x="3155032" y="590532"/>
          <a:ext cx="1790843" cy="716337"/>
        </a:xfrm>
        <a:prstGeom prst="chevron">
          <a:avLst/>
        </a:prstGeom>
        <a:solidFill>
          <a:srgbClr val="C20E1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Fira Sans" panose="020B0503050000020004" pitchFamily="34" charset="0"/>
            </a:rPr>
            <a:t>Flowspec</a:t>
          </a:r>
          <a:endParaRPr lang="en-US" sz="1700" kern="1200" dirty="0">
            <a:latin typeface="Fira Sans" panose="020B0503050000020004" pitchFamily="34" charset="0"/>
          </a:endParaRPr>
        </a:p>
      </dsp:txBody>
      <dsp:txXfrm>
        <a:off x="3513201" y="590532"/>
        <a:ext cx="1074506" cy="716337"/>
      </dsp:txXfrm>
    </dsp:sp>
    <dsp:sp modelId="{0486E598-DF91-438D-B735-1D0D48CC45CE}">
      <dsp:nvSpPr>
        <dsp:cNvPr id="0" name=""/>
        <dsp:cNvSpPr/>
      </dsp:nvSpPr>
      <dsp:spPr>
        <a:xfrm>
          <a:off x="3155032" y="1396412"/>
          <a:ext cx="1432674" cy="22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Configures rules at neighbor network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Filters at arbitrary granularity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i="0" kern="1200" dirty="0">
              <a:latin typeface="Fira Sans" panose="020B0503050000020004" pitchFamily="34" charset="0"/>
            </a:rPr>
            <a:t>Cooperation required</a:t>
          </a:r>
        </a:p>
      </dsp:txBody>
      <dsp:txXfrm>
        <a:off x="3155032" y="1396412"/>
        <a:ext cx="1432674" cy="2205351"/>
      </dsp:txXfrm>
    </dsp:sp>
    <dsp:sp modelId="{00E3E44E-3A16-42F4-814B-87EE5976EFEA}">
      <dsp:nvSpPr>
        <dsp:cNvPr id="0" name=""/>
        <dsp:cNvSpPr/>
      </dsp:nvSpPr>
      <dsp:spPr>
        <a:xfrm>
          <a:off x="4729875" y="590532"/>
          <a:ext cx="1790843" cy="716337"/>
        </a:xfrm>
        <a:prstGeom prst="chevron">
          <a:avLst/>
        </a:prstGeom>
        <a:solidFill>
          <a:srgbClr val="096FA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ira Sans" panose="020B0503050000020004" pitchFamily="34" charset="0"/>
            </a:rPr>
            <a:t>RTBH</a:t>
          </a:r>
        </a:p>
      </dsp:txBody>
      <dsp:txXfrm>
        <a:off x="5088044" y="590532"/>
        <a:ext cx="1074506" cy="716337"/>
      </dsp:txXfrm>
    </dsp:sp>
    <dsp:sp modelId="{1026BE8E-BF02-4766-BF09-55618C294003}">
      <dsp:nvSpPr>
        <dsp:cNvPr id="0" name=""/>
        <dsp:cNvSpPr/>
      </dsp:nvSpPr>
      <dsp:spPr>
        <a:xfrm>
          <a:off x="4729875" y="1396412"/>
          <a:ext cx="1432674" cy="22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Configures rules at neighbor network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Fira Sans" panose="020B0503050000020004" pitchFamily="34" charset="0"/>
            </a:rPr>
            <a:t>Filters at IP granularity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i="0" kern="1200" dirty="0">
              <a:latin typeface="Fira Sans" panose="020B0503050000020004" pitchFamily="34" charset="0"/>
            </a:rPr>
            <a:t>Cooperation required</a:t>
          </a:r>
        </a:p>
      </dsp:txBody>
      <dsp:txXfrm>
        <a:off x="4729875" y="1396412"/>
        <a:ext cx="1432674" cy="220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15984-FF6B-9D4F-97F9-FED1D2A68FC9}" type="datetimeFigureOut">
              <a:rPr lang="de-DE" smtClean="0">
                <a:latin typeface="Arial" panose="020B0604020202020204" pitchFamily="34" charset="0"/>
              </a:rPr>
              <a:t>27.08.19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DF1FA-7B50-594C-A658-84F9C0D37B44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7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3FB8F0C-41F0-9443-82EE-7D4979ABF0FE}" type="datetimeFigureOut">
              <a:rPr lang="de-DE" smtClean="0"/>
              <a:pPr/>
              <a:t>27.08.19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859ED58-36A4-494B-9EF1-1F2BD2B2703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48554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7371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07371" algn="l" defTabSz="407371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14747" algn="l" defTabSz="407371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222121" algn="l" defTabSz="407371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629494" algn="l" defTabSz="407371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036868" algn="l" defTabSz="40737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4243" algn="l" defTabSz="40737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1618" algn="l" defTabSz="40737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58991" algn="l" defTabSz="407371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Welcome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introduction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This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joint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colleagues</a:t>
            </a:r>
            <a:r>
              <a:rPr lang="de-DE" baseline="0" dirty="0"/>
              <a:t> Chris, George, </a:t>
            </a:r>
            <a:r>
              <a:rPr lang="de-DE" baseline="0" dirty="0" err="1"/>
              <a:t>and</a:t>
            </a:r>
            <a:r>
              <a:rPr lang="de-DE" baseline="0" dirty="0"/>
              <a:t> Anja </a:t>
            </a:r>
            <a:r>
              <a:rPr lang="de-DE" baseline="0" dirty="0" err="1"/>
              <a:t>from</a:t>
            </a:r>
            <a:r>
              <a:rPr lang="de-DE" baseline="0" dirty="0"/>
              <a:t> TU Berlin, TU Berlin </a:t>
            </a:r>
            <a:r>
              <a:rPr lang="de-DE" baseline="0" dirty="0" err="1"/>
              <a:t>and</a:t>
            </a:r>
            <a:r>
              <a:rPr lang="de-DE" baseline="0" dirty="0"/>
              <a:t> DE-CIX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Let</a:t>
            </a:r>
            <a:r>
              <a:rPr lang="de-DE" baseline="0" dirty="0"/>
              <a:t> </a:t>
            </a:r>
            <a:r>
              <a:rPr lang="de-DE" baseline="0" dirty="0" err="1"/>
              <a:t>me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</a:t>
            </a:r>
            <a:r>
              <a:rPr lang="de-DE" baseline="0" dirty="0" err="1"/>
              <a:t>bit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motivation</a:t>
            </a:r>
            <a:r>
              <a:rPr lang="de-DE" baseline="0" dirty="0"/>
              <a:t> on </a:t>
            </a:r>
            <a:r>
              <a:rPr lang="de-DE" baseline="0" dirty="0" err="1"/>
              <a:t>why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a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mechanism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090C50-6D8E-1E46-B37B-6F78A8DB7D90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096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Second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ineffective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at IXPs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attacked</a:t>
            </a:r>
            <a:r>
              <a:rPr lang="de-DE" baseline="0" dirty="0"/>
              <a:t> </a:t>
            </a:r>
            <a:r>
              <a:rPr lang="de-DE" baseline="0" dirty="0" err="1"/>
              <a:t>ourselves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ten</a:t>
            </a:r>
            <a:r>
              <a:rPr lang="de-DE" baseline="0" dirty="0"/>
              <a:t> </a:t>
            </a:r>
            <a:r>
              <a:rPr lang="de-DE" baseline="0" dirty="0" err="1"/>
              <a:t>minutes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blackholed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respective</a:t>
            </a:r>
            <a:r>
              <a:rPr lang="de-DE" baseline="0" dirty="0"/>
              <a:t> /32 after ~400 </a:t>
            </a:r>
            <a:r>
              <a:rPr lang="de-DE" baseline="0" dirty="0" err="1"/>
              <a:t>seconds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Results</a:t>
            </a:r>
            <a:r>
              <a:rPr lang="de-DE" baseline="0" dirty="0"/>
              <a:t>: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002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Afterwards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correlated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prefixes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dataplane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compared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dropped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dropped</a:t>
            </a:r>
            <a:r>
              <a:rPr lang="de-DE" baseline="0" dirty="0"/>
              <a:t> in </a:t>
            </a:r>
            <a:r>
              <a:rPr lang="de-DE" baseline="0" dirty="0" err="1"/>
              <a:t>reality</a:t>
            </a:r>
            <a:r>
              <a:rPr lang="de-DE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found</a:t>
            </a:r>
            <a:r>
              <a:rPr lang="de-DE" baseline="0" dirty="0"/>
              <a:t> a high </a:t>
            </a:r>
            <a:r>
              <a:rPr lang="de-DE" baseline="0" dirty="0" err="1"/>
              <a:t>dependency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size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prefix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/24, </a:t>
            </a:r>
            <a:r>
              <a:rPr lang="de-DE" baseline="0" dirty="0" err="1"/>
              <a:t>nearly</a:t>
            </a:r>
            <a:r>
              <a:rPr lang="de-DE" baseline="0" dirty="0"/>
              <a:t> all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droppes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dropped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For</a:t>
            </a:r>
            <a:r>
              <a:rPr lang="de-DE" baseline="0" dirty="0"/>
              <a:t> /32s, </a:t>
            </a:r>
            <a:r>
              <a:rPr lang="de-DE" baseline="0" dirty="0" err="1"/>
              <a:t>only</a:t>
            </a:r>
            <a:r>
              <a:rPr lang="de-DE" baseline="0" dirty="0"/>
              <a:t> half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dropped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dropped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BUT: 99.9%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destined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/32 </a:t>
            </a:r>
            <a:r>
              <a:rPr lang="de-DE" baseline="0" dirty="0" err="1"/>
              <a:t>blackholing</a:t>
            </a:r>
            <a:r>
              <a:rPr lang="de-DE" baseline="0" dirty="0"/>
              <a:t> route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39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From the preceding measurements, we derived the following requirements for an advanced </a:t>
            </a:r>
            <a:r>
              <a:rPr lang="en-US" baseline="0" dirty="0" err="1"/>
              <a:t>blackholing</a:t>
            </a:r>
            <a:r>
              <a:rPr lang="en-US" baseline="0" dirty="0"/>
              <a:t> mechanism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1999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advanced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system</a:t>
            </a:r>
            <a:r>
              <a:rPr lang="de-DE" baseline="0" dirty="0"/>
              <a:t> </a:t>
            </a:r>
            <a:r>
              <a:rPr lang="de-DE" baseline="0" dirty="0" err="1"/>
              <a:t>works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follows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(1) A </a:t>
            </a:r>
            <a:r>
              <a:rPr lang="de-DE" baseline="0" dirty="0" err="1"/>
              <a:t>peer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signals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ADV_BH </a:t>
            </a:r>
            <a:r>
              <a:rPr lang="de-DE" baseline="0" dirty="0" err="1"/>
              <a:t>signal</a:t>
            </a:r>
            <a:r>
              <a:rPr lang="de-DE" baseline="0" dirty="0"/>
              <a:t> via BGP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servers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(2) </a:t>
            </a:r>
            <a:r>
              <a:rPr lang="de-DE" baseline="0" dirty="0" err="1"/>
              <a:t>Instead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redistributing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signal</a:t>
            </a:r>
            <a:r>
              <a:rPr lang="de-DE" baseline="0" dirty="0"/>
              <a:t>/route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peers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forwarded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controller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(3) The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controller</a:t>
            </a:r>
            <a:r>
              <a:rPr lang="de-DE" baseline="0" dirty="0"/>
              <a:t> </a:t>
            </a:r>
            <a:r>
              <a:rPr lang="de-DE" baseline="0" dirty="0" err="1"/>
              <a:t>accepts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installs</a:t>
            </a:r>
            <a:r>
              <a:rPr lang="de-DE" baseline="0" dirty="0"/>
              <a:t> </a:t>
            </a:r>
            <a:r>
              <a:rPr lang="de-DE" baseline="0" dirty="0" err="1"/>
              <a:t>according</a:t>
            </a:r>
            <a:r>
              <a:rPr lang="de-DE" baseline="0" dirty="0"/>
              <a:t> </a:t>
            </a:r>
            <a:r>
              <a:rPr lang="de-DE" baseline="0" dirty="0" err="1"/>
              <a:t>filtering</a:t>
            </a:r>
            <a:r>
              <a:rPr lang="de-DE" baseline="0" dirty="0"/>
              <a:t> </a:t>
            </a:r>
            <a:r>
              <a:rPr lang="de-DE" baseline="0" dirty="0" err="1"/>
              <a:t>rules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IXP‘s</a:t>
            </a:r>
            <a:r>
              <a:rPr lang="de-DE" baseline="0" dirty="0"/>
              <a:t> </a:t>
            </a:r>
            <a:r>
              <a:rPr lang="de-DE" baseline="0" dirty="0" err="1"/>
              <a:t>switching</a:t>
            </a:r>
            <a:r>
              <a:rPr lang="de-DE" baseline="0" dirty="0"/>
              <a:t> </a:t>
            </a:r>
            <a:r>
              <a:rPr lang="de-DE" baseline="0" dirty="0" err="1"/>
              <a:t>fabric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10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Signaling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an </a:t>
            </a:r>
            <a:r>
              <a:rPr lang="de-DE" baseline="0" dirty="0" err="1"/>
              <a:t>interface</a:t>
            </a:r>
            <a:r>
              <a:rPr lang="de-DE" baseline="0" dirty="0"/>
              <a:t> </a:t>
            </a:r>
            <a:r>
              <a:rPr lang="de-DE" baseline="0" dirty="0" err="1"/>
              <a:t>allowing</a:t>
            </a:r>
            <a:r>
              <a:rPr lang="de-DE" baseline="0" dirty="0"/>
              <a:t> </a:t>
            </a:r>
            <a:r>
              <a:rPr lang="de-DE" baseline="0" dirty="0" err="1"/>
              <a:t>peers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signal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parts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drop</a:t>
            </a:r>
            <a:r>
              <a:rPr lang="de-DE" baseline="0" dirty="0"/>
              <a:t> </a:t>
            </a:r>
            <a:r>
              <a:rPr lang="de-DE" baseline="0" dirty="0" err="1"/>
              <a:t>using</a:t>
            </a:r>
            <a:r>
              <a:rPr lang="de-DE" baseline="0" dirty="0"/>
              <a:t> well-</a:t>
            </a:r>
            <a:r>
              <a:rPr lang="de-DE" baseline="0" dirty="0" err="1"/>
              <a:t>defined</a:t>
            </a:r>
            <a:r>
              <a:rPr lang="de-DE" baseline="0" dirty="0"/>
              <a:t> </a:t>
            </a:r>
            <a:r>
              <a:rPr lang="de-DE" baseline="0" dirty="0" err="1"/>
              <a:t>filtering</a:t>
            </a:r>
            <a:r>
              <a:rPr lang="de-DE" baseline="0" dirty="0"/>
              <a:t> </a:t>
            </a:r>
            <a:r>
              <a:rPr lang="de-DE" baseline="0" dirty="0" err="1"/>
              <a:t>rules</a:t>
            </a:r>
            <a:endParaRPr lang="de-DE" baseline="0" dirty="0"/>
          </a:p>
          <a:p>
            <a:pPr marL="986197" lvl="2" indent="-171450">
              <a:buFont typeface="Arial" panose="020B0604020202020204" pitchFamily="34" charset="0"/>
              <a:buChar char="•"/>
            </a:pPr>
            <a:r>
              <a:rPr lang="de-DE" baseline="0" dirty="0"/>
              <a:t>In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BGP </a:t>
            </a:r>
            <a:r>
              <a:rPr lang="de-DE" baseline="0" dirty="0" err="1"/>
              <a:t>communities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The </a:t>
            </a:r>
            <a:r>
              <a:rPr lang="de-DE" baseline="0" dirty="0" err="1"/>
              <a:t>management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 </a:t>
            </a:r>
            <a:r>
              <a:rPr lang="de-DE" baseline="0" dirty="0" err="1"/>
              <a:t>holds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all </a:t>
            </a:r>
            <a:r>
              <a:rPr lang="de-DE" baseline="0" dirty="0" err="1"/>
              <a:t>signaled</a:t>
            </a:r>
            <a:r>
              <a:rPr lang="de-DE" baseline="0" dirty="0"/>
              <a:t> </a:t>
            </a:r>
            <a:r>
              <a:rPr lang="de-DE" baseline="0" dirty="0" err="1"/>
              <a:t>blackholes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resolves</a:t>
            </a:r>
            <a:r>
              <a:rPr lang="de-DE" baseline="0" dirty="0"/>
              <a:t> </a:t>
            </a:r>
            <a:r>
              <a:rPr lang="de-DE" baseline="0" dirty="0" err="1"/>
              <a:t>existing</a:t>
            </a:r>
            <a:r>
              <a:rPr lang="de-DE" baseline="0" dirty="0"/>
              <a:t> </a:t>
            </a:r>
            <a:r>
              <a:rPr lang="de-DE" baseline="0" dirty="0" err="1"/>
              <a:t>conlflicts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At </a:t>
            </a:r>
            <a:r>
              <a:rPr lang="de-DE" baseline="0" dirty="0" err="1"/>
              <a:t>the</a:t>
            </a:r>
            <a:r>
              <a:rPr lang="de-DE" baseline="0" dirty="0"/>
              <a:t> same time,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management</a:t>
            </a:r>
            <a:r>
              <a:rPr lang="de-DE" baseline="0" dirty="0"/>
              <a:t> </a:t>
            </a:r>
            <a:r>
              <a:rPr lang="de-DE" baseline="0" dirty="0" err="1"/>
              <a:t>layer</a:t>
            </a:r>
            <a:r>
              <a:rPr lang="de-DE" baseline="0" dirty="0"/>
              <a:t> </a:t>
            </a:r>
            <a:r>
              <a:rPr lang="de-DE" baseline="0" dirty="0" err="1"/>
              <a:t>compiles</a:t>
            </a:r>
            <a:r>
              <a:rPr lang="de-DE" baseline="0" dirty="0"/>
              <a:t> </a:t>
            </a:r>
            <a:r>
              <a:rPr lang="de-DE" baseline="0" dirty="0" err="1"/>
              <a:t>existing</a:t>
            </a:r>
            <a:r>
              <a:rPr lang="de-DE" baseline="0" dirty="0"/>
              <a:t> </a:t>
            </a:r>
            <a:r>
              <a:rPr lang="de-DE" baseline="0" dirty="0" err="1"/>
              <a:t>rules</a:t>
            </a:r>
            <a:r>
              <a:rPr lang="de-DE" baseline="0" dirty="0"/>
              <a:t> </a:t>
            </a:r>
            <a:r>
              <a:rPr lang="de-DE" baseline="0" dirty="0" err="1"/>
              <a:t>into</a:t>
            </a:r>
            <a:r>
              <a:rPr lang="de-DE" baseline="0" dirty="0"/>
              <a:t> IXP </a:t>
            </a:r>
            <a:r>
              <a:rPr lang="de-DE" baseline="0" dirty="0" err="1"/>
              <a:t>hardware</a:t>
            </a:r>
            <a:r>
              <a:rPr lang="de-DE" baseline="0" dirty="0"/>
              <a:t> </a:t>
            </a:r>
            <a:r>
              <a:rPr lang="de-DE" baseline="0" dirty="0" err="1"/>
              <a:t>specific</a:t>
            </a:r>
            <a:r>
              <a:rPr lang="de-DE" baseline="0" dirty="0"/>
              <a:t> </a:t>
            </a:r>
            <a:r>
              <a:rPr lang="de-DE" baseline="0" dirty="0" err="1"/>
              <a:t>configurations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deploys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distributed</a:t>
            </a:r>
            <a:r>
              <a:rPr lang="de-DE" baseline="0" dirty="0"/>
              <a:t> IXP </a:t>
            </a:r>
            <a:r>
              <a:rPr lang="de-DE" baseline="0" dirty="0" err="1"/>
              <a:t>switching</a:t>
            </a:r>
            <a:r>
              <a:rPr lang="de-DE" baseline="0" dirty="0"/>
              <a:t> </a:t>
            </a:r>
            <a:r>
              <a:rPr lang="de-DE" baseline="0" dirty="0" err="1"/>
              <a:t>infrastructure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895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blackholing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architecture</a:t>
            </a:r>
            <a:r>
              <a:rPr lang="de-DE" baseline="0" dirty="0"/>
              <a:t>, I zoom in a </a:t>
            </a:r>
            <a:r>
              <a:rPr lang="de-DE" baseline="0" dirty="0" err="1"/>
              <a:t>bit</a:t>
            </a:r>
            <a:r>
              <a:rPr lang="de-DE" baseline="0" dirty="0"/>
              <a:t> on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works</a:t>
            </a:r>
            <a:r>
              <a:rPr lang="de-DE" baseline="0" dirty="0"/>
              <a:t> …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Hardware </a:t>
            </a:r>
            <a:r>
              <a:rPr lang="de-DE" baseline="0" dirty="0" err="1"/>
              <a:t>specific</a:t>
            </a:r>
            <a:r>
              <a:rPr lang="de-DE" baseline="0" dirty="0"/>
              <a:t> Network </a:t>
            </a:r>
            <a:r>
              <a:rPr lang="de-DE" baseline="0" dirty="0" err="1"/>
              <a:t>manager</a:t>
            </a:r>
            <a:r>
              <a:rPr lang="de-DE" baseline="0" dirty="0"/>
              <a:t>,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suggestion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having</a:t>
            </a:r>
            <a:r>
              <a:rPr lang="de-DE" baseline="0" dirty="0"/>
              <a:t> a </a:t>
            </a:r>
            <a:r>
              <a:rPr lang="de-DE" baseline="0" dirty="0" err="1"/>
              <a:t>QoS</a:t>
            </a:r>
            <a:r>
              <a:rPr lang="de-DE" baseline="0" dirty="0"/>
              <a:t> Network </a:t>
            </a:r>
            <a:r>
              <a:rPr lang="de-DE" baseline="0" dirty="0" err="1"/>
              <a:t>manager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an SDN </a:t>
            </a:r>
            <a:r>
              <a:rPr lang="de-DE" baseline="0" dirty="0" err="1"/>
              <a:t>networkmanger</a:t>
            </a:r>
            <a:r>
              <a:rPr lang="de-DE" baseline="0" dirty="0"/>
              <a:t>,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depends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009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682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Non-trivial BGP </a:t>
            </a:r>
            <a:r>
              <a:rPr lang="de-DE" dirty="0" err="1"/>
              <a:t>processing</a:t>
            </a:r>
            <a:r>
              <a:rPr lang="de-DE" baseline="0" dirty="0"/>
              <a:t> =&gt; </a:t>
            </a:r>
            <a:r>
              <a:rPr lang="de-DE" baseline="0" dirty="0" err="1"/>
              <a:t>keep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across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route </a:t>
            </a:r>
            <a:r>
              <a:rPr lang="de-DE" baseline="0" dirty="0" err="1"/>
              <a:t>servers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Keep </a:t>
            </a:r>
            <a:r>
              <a:rPr lang="de-DE" baseline="0" dirty="0" err="1"/>
              <a:t>track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announcements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Resolve</a:t>
            </a:r>
            <a:r>
              <a:rPr lang="de-DE" baseline="0" dirty="0"/>
              <a:t> </a:t>
            </a:r>
            <a:r>
              <a:rPr lang="de-DE" baseline="0" dirty="0" err="1"/>
              <a:t>conflicts</a:t>
            </a:r>
            <a:r>
              <a:rPr lang="de-DE" baseline="0" dirty="0"/>
              <a:t> (e.g., AS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routers</a:t>
            </a:r>
            <a:r>
              <a:rPr lang="de-DE" baseline="0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vendor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, not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frequency</a:t>
            </a:r>
            <a:endParaRPr lang="de-DE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configuring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themselves</a:t>
            </a:r>
            <a:endParaRPr lang="de-DE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Caused</a:t>
            </a:r>
            <a:r>
              <a:rPr lang="de-DE" baseline="0" dirty="0"/>
              <a:t> a </a:t>
            </a:r>
            <a:r>
              <a:rPr lang="de-DE" baseline="0" dirty="0" err="1"/>
              <a:t>lot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trouble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required</a:t>
            </a:r>
            <a:r>
              <a:rPr lang="de-DE" baseline="0" dirty="0"/>
              <a:t> lots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testing</a:t>
            </a: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FlowSpec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Our</a:t>
            </a:r>
            <a:r>
              <a:rPr lang="de-DE" baseline="0" dirty="0"/>
              <a:t> route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software</a:t>
            </a:r>
            <a:r>
              <a:rPr lang="de-DE" baseline="0" dirty="0"/>
              <a:t>  </a:t>
            </a:r>
            <a:r>
              <a:rPr lang="de-DE" baseline="0" dirty="0" err="1"/>
              <a:t>does</a:t>
            </a:r>
            <a:r>
              <a:rPr lang="de-DE" baseline="0" dirty="0"/>
              <a:t> not </a:t>
            </a:r>
            <a:r>
              <a:rPr lang="de-DE" baseline="0" dirty="0" err="1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FlowSpec</a:t>
            </a:r>
            <a:r>
              <a:rPr lang="de-DE" baseline="0" dirty="0"/>
              <a:t> </a:t>
            </a:r>
            <a:r>
              <a:rPr lang="de-DE" baseline="0" dirty="0" err="1"/>
              <a:t>yet</a:t>
            </a:r>
            <a:r>
              <a:rPr lang="de-DE" baseline="0" dirty="0"/>
              <a:t>, but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architecture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generic</a:t>
            </a:r>
            <a:r>
              <a:rPr lang="de-DE" baseline="0" dirty="0"/>
              <a:t> </a:t>
            </a:r>
            <a:r>
              <a:rPr lang="de-DE" baseline="0" dirty="0" err="1"/>
              <a:t>enough</a:t>
            </a:r>
            <a:r>
              <a:rPr lang="de-DE" baseline="0" dirty="0"/>
              <a:t> so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support</a:t>
            </a:r>
            <a:r>
              <a:rPr lang="de-DE" baseline="0" dirty="0"/>
              <a:t> </a:t>
            </a:r>
            <a:r>
              <a:rPr lang="de-DE" baseline="0" dirty="0" err="1"/>
              <a:t>FlowSpec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 </a:t>
            </a:r>
            <a:r>
              <a:rPr lang="de-DE" baseline="0" dirty="0" err="1"/>
              <a:t>customer</a:t>
            </a:r>
            <a:r>
              <a:rPr lang="de-DE" baseline="0" dirty="0"/>
              <a:t> </a:t>
            </a:r>
            <a:r>
              <a:rPr lang="de-DE" baseline="0" dirty="0" err="1"/>
              <a:t>interface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server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export</a:t>
            </a:r>
            <a:r>
              <a:rPr lang="de-DE" baseline="0" dirty="0"/>
              <a:t> </a:t>
            </a:r>
            <a:r>
              <a:rPr lang="de-DE" baseline="0" dirty="0" err="1"/>
              <a:t>FlowSpec</a:t>
            </a:r>
            <a:r>
              <a:rPr lang="de-DE" baseline="0" dirty="0"/>
              <a:t> </a:t>
            </a:r>
            <a:r>
              <a:rPr lang="de-DE" baseline="0" dirty="0" err="1"/>
              <a:t>routes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system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just </a:t>
            </a:r>
            <a:r>
              <a:rPr lang="de-DE" baseline="0" dirty="0" err="1"/>
              <a:t>exchange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customer</a:t>
            </a:r>
            <a:r>
              <a:rPr lang="de-DE" baseline="0" dirty="0"/>
              <a:t> </a:t>
            </a:r>
            <a:r>
              <a:rPr lang="de-DE" baseline="0" dirty="0" err="1"/>
              <a:t>interface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done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76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baseline="0" dirty="0"/>
              <a:t> </a:t>
            </a:r>
            <a:r>
              <a:rPr lang="en-US" dirty="0"/>
              <a:t>Traffic</a:t>
            </a:r>
            <a:r>
              <a:rPr lang="en-US" baseline="0" dirty="0"/>
              <a:t> tests were done as well, vendor also guarantees support at line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354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76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DDoS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Volumentric</a:t>
            </a:r>
            <a:r>
              <a:rPr lang="de-DE" dirty="0"/>
              <a:t> </a:t>
            </a:r>
            <a:r>
              <a:rPr lang="de-DE" dirty="0" err="1"/>
              <a:t>DDoS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dirty="0" err="1"/>
              <a:t>DDoS</a:t>
            </a:r>
            <a:r>
              <a:rPr lang="de-DE" baseline="0" dirty="0"/>
              <a:t> </a:t>
            </a:r>
            <a:r>
              <a:rPr lang="de-DE" baseline="0" dirty="0" err="1"/>
              <a:t>attacks</a:t>
            </a:r>
            <a:r>
              <a:rPr lang="de-DE" baseline="0" dirty="0"/>
              <a:t> </a:t>
            </a:r>
            <a:r>
              <a:rPr lang="de-DE" baseline="0" dirty="0" err="1"/>
              <a:t>depleting</a:t>
            </a:r>
            <a:r>
              <a:rPr lang="de-DE" baseline="0" dirty="0"/>
              <a:t> </a:t>
            </a:r>
            <a:r>
              <a:rPr lang="de-DE" baseline="0" dirty="0" err="1"/>
              <a:t>network</a:t>
            </a:r>
            <a:r>
              <a:rPr lang="de-DE" baseline="0" dirty="0"/>
              <a:t> </a:t>
            </a:r>
            <a:r>
              <a:rPr lang="de-DE" baseline="0" dirty="0" err="1"/>
              <a:t>resources</a:t>
            </a:r>
            <a:r>
              <a:rPr lang="de-DE" baseline="0" dirty="0"/>
              <a:t> </a:t>
            </a:r>
            <a:r>
              <a:rPr lang="de-DE" baseline="0" dirty="0" err="1"/>
              <a:t>through</a:t>
            </a:r>
            <a:r>
              <a:rPr lang="de-DE" baseline="0" dirty="0"/>
              <a:t> a high </a:t>
            </a:r>
            <a:r>
              <a:rPr lang="de-DE" baseline="0" dirty="0" err="1"/>
              <a:t>volume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Steep</a:t>
            </a:r>
            <a:r>
              <a:rPr lang="de-DE" baseline="0" dirty="0"/>
              <a:t> </a:t>
            </a:r>
            <a:r>
              <a:rPr lang="de-DE" baseline="0" dirty="0" err="1"/>
              <a:t>increase</a:t>
            </a:r>
            <a:r>
              <a:rPr lang="de-DE" baseline="0" dirty="0"/>
              <a:t> in </a:t>
            </a:r>
            <a:r>
              <a:rPr lang="de-DE" baseline="0" dirty="0" err="1"/>
              <a:t>peak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volume</a:t>
            </a:r>
            <a:r>
              <a:rPr lang="de-DE" baseline="0" dirty="0"/>
              <a:t> </a:t>
            </a:r>
            <a:r>
              <a:rPr lang="de-DE" baseline="0" dirty="0" err="1"/>
              <a:t>sinc</a:t>
            </a:r>
            <a:r>
              <a:rPr lang="de-DE" baseline="0" dirty="0"/>
              <a:t> 2015</a:t>
            </a:r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In 2016, a 1.2 </a:t>
            </a:r>
            <a:r>
              <a:rPr lang="de-DE" baseline="0" dirty="0" err="1"/>
              <a:t>Tbps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crippled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Internet in </a:t>
            </a:r>
            <a:r>
              <a:rPr lang="de-DE" baseline="0" dirty="0" err="1"/>
              <a:t>the</a:t>
            </a:r>
            <a:r>
              <a:rPr lang="de-DE" baseline="0" dirty="0"/>
              <a:t> US</a:t>
            </a:r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Last </a:t>
            </a:r>
            <a:r>
              <a:rPr lang="de-DE" baseline="0" dirty="0" err="1"/>
              <a:t>year</a:t>
            </a:r>
            <a:r>
              <a:rPr lang="de-DE" baseline="0" dirty="0"/>
              <a:t> </a:t>
            </a:r>
            <a:r>
              <a:rPr lang="de-DE" baseline="0" dirty="0" err="1"/>
              <a:t>Netscout</a:t>
            </a:r>
            <a:r>
              <a:rPr lang="de-DE" baseline="0" dirty="0"/>
              <a:t> </a:t>
            </a:r>
            <a:r>
              <a:rPr lang="de-DE" baseline="0" dirty="0" err="1"/>
              <a:t>reported</a:t>
            </a:r>
            <a:r>
              <a:rPr lang="de-DE" baseline="0" dirty="0"/>
              <a:t> a 1.7 </a:t>
            </a:r>
            <a:r>
              <a:rPr lang="de-DE" baseline="0" dirty="0" err="1"/>
              <a:t>Tbps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What</a:t>
            </a:r>
            <a:r>
              <a:rPr lang="de-DE" baseline="0" dirty="0"/>
              <a:t> will </a:t>
            </a:r>
            <a:r>
              <a:rPr lang="de-DE" baseline="0" dirty="0" err="1"/>
              <a:t>come</a:t>
            </a:r>
            <a:r>
              <a:rPr lang="de-DE" baseline="0" dirty="0"/>
              <a:t> </a:t>
            </a:r>
            <a:r>
              <a:rPr lang="de-DE" baseline="0" dirty="0" err="1"/>
              <a:t>next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defended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an </a:t>
            </a:r>
            <a:r>
              <a:rPr lang="de-DE" baseline="0" dirty="0" err="1"/>
              <a:t>operator‘s</a:t>
            </a:r>
            <a:r>
              <a:rPr lang="de-DE" baseline="0" dirty="0"/>
              <a:t> </a:t>
            </a:r>
            <a:r>
              <a:rPr lang="de-DE" baseline="0" dirty="0" err="1"/>
              <a:t>perspective</a:t>
            </a:r>
            <a:r>
              <a:rPr lang="de-DE" baseline="0" dirty="0"/>
              <a:t>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Not just </a:t>
            </a:r>
            <a:r>
              <a:rPr lang="de-DE" baseline="0" dirty="0" err="1"/>
              <a:t>big</a:t>
            </a:r>
            <a:r>
              <a:rPr lang="de-DE" baseline="0" dirty="0"/>
              <a:t> </a:t>
            </a:r>
            <a:r>
              <a:rPr lang="de-DE" baseline="0" dirty="0" err="1"/>
              <a:t>attacks</a:t>
            </a:r>
            <a:r>
              <a:rPr lang="de-DE" baseline="0" dirty="0"/>
              <a:t> but also a high </a:t>
            </a:r>
            <a:r>
              <a:rPr lang="de-DE" baseline="0" dirty="0" err="1"/>
              <a:t>volume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smaller</a:t>
            </a:r>
            <a:r>
              <a:rPr lang="de-DE" baseline="0" dirty="0"/>
              <a:t> </a:t>
            </a:r>
            <a:r>
              <a:rPr lang="de-DE" baseline="0" dirty="0" err="1"/>
              <a:t>ones</a:t>
            </a:r>
            <a:r>
              <a:rPr lang="de-DE" baseline="0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/>
              <a:t>Will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become</a:t>
            </a:r>
            <a:r>
              <a:rPr lang="de-DE" baseline="0" dirty="0"/>
              <a:t>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Internet </a:t>
            </a:r>
            <a:r>
              <a:rPr lang="de-DE" baseline="0" dirty="0" err="1"/>
              <a:t>of</a:t>
            </a:r>
            <a:r>
              <a:rPr lang="de-DE" baseline="0" dirty="0"/>
              <a:t> Things? </a:t>
            </a:r>
            <a:r>
              <a:rPr lang="de-DE" baseline="0" dirty="0" err="1"/>
              <a:t>Probably</a:t>
            </a:r>
            <a:r>
              <a:rPr lang="de-DE" baseline="0" dirty="0"/>
              <a:t> not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0194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3685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a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topic</a:t>
            </a:r>
            <a:r>
              <a:rPr lang="de-DE" baseline="0" dirty="0"/>
              <a:t>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ISP </a:t>
            </a:r>
            <a:r>
              <a:rPr lang="de-DE" dirty="0" err="1"/>
              <a:t>DDoS</a:t>
            </a:r>
            <a:r>
              <a:rPr lang="de-DE" dirty="0"/>
              <a:t> </a:t>
            </a:r>
            <a:r>
              <a:rPr lang="de-DE" dirty="0" err="1"/>
              <a:t>toolbox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109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  <a:r>
              <a:rPr lang="en-US" baseline="0" dirty="0"/>
              <a:t> to do it at IXPs? We know the current solutions, do our idea is to combine the good properties while eradicating their shortcomings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following I’m going to distill a good solution for Internet Exchanges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</a:t>
            </a:r>
            <a:r>
              <a:rPr lang="en-US" baseline="0" dirty="0"/>
              <a:t> doing this sort of </a:t>
            </a:r>
            <a:r>
              <a:rPr lang="en-US" baseline="0" dirty="0" err="1"/>
              <a:t>DDoS</a:t>
            </a:r>
            <a:r>
              <a:rPr lang="en-US" baseline="0" dirty="0"/>
              <a:t> defense at the IXP, we immediately have the following benefits.</a:t>
            </a:r>
            <a:endParaRPr lang="en-US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IXPs offer services to hundreds of </a:t>
            </a:r>
            <a:r>
              <a:rPr lang="en-US" baseline="0" dirty="0" err="1"/>
              <a:t>Ases</a:t>
            </a:r>
            <a:endParaRPr lang="en-US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IXPs have multiple </a:t>
            </a:r>
            <a:r>
              <a:rPr lang="en-US" baseline="0" dirty="0" err="1"/>
              <a:t>Tbps</a:t>
            </a:r>
            <a:r>
              <a:rPr lang="en-US" baseline="0" dirty="0"/>
              <a:t> to absorb attacks</a:t>
            </a:r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IXPs are a trusted part of the Internet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36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Recap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r>
              <a:rPr lang="de-DE" baseline="0" dirty="0"/>
              <a:t> </a:t>
            </a:r>
            <a:r>
              <a:rPr lang="de-DE" baseline="0" dirty="0" err="1"/>
              <a:t>today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Probably</a:t>
            </a:r>
            <a:r>
              <a:rPr lang="de-DE" baseline="0" dirty="0"/>
              <a:t>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know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, but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in </a:t>
            </a:r>
            <a:r>
              <a:rPr lang="de-DE" baseline="0" dirty="0" err="1"/>
              <a:t>order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explain</a:t>
            </a:r>
            <a:r>
              <a:rPr lang="de-DE" baseline="0" dirty="0"/>
              <a:t> ist </a:t>
            </a:r>
            <a:r>
              <a:rPr lang="de-DE" baseline="0" dirty="0" err="1"/>
              <a:t>shortcomings</a:t>
            </a:r>
            <a:r>
              <a:rPr lang="de-DE" baseline="0" dirty="0"/>
              <a:t> </a:t>
            </a:r>
            <a:r>
              <a:rPr lang="de-DE" baseline="0" dirty="0" err="1"/>
              <a:t>lateron</a:t>
            </a:r>
            <a:endParaRPr lang="de-DE" baseline="0" dirty="0"/>
          </a:p>
          <a:p>
            <a:pPr marL="171450" marR="0" lvl="0" indent="-171450" algn="l" defTabSz="407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 err="1"/>
              <a:t>Left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plan,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plane,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three</a:t>
            </a:r>
            <a:r>
              <a:rPr lang="de-DE" baseline="0" dirty="0"/>
              <a:t> Ases in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scenario</a:t>
            </a:r>
            <a:r>
              <a:rPr lang="de-DE" baseline="0" dirty="0"/>
              <a:t>,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one</a:t>
            </a:r>
            <a:r>
              <a:rPr lang="de-DE" baseline="0" dirty="0"/>
              <a:t> AS </a:t>
            </a:r>
            <a:r>
              <a:rPr lang="de-DE" baseline="0" dirty="0" err="1"/>
              <a:t>hosts</a:t>
            </a:r>
            <a:r>
              <a:rPr lang="de-DE" baseline="0" dirty="0"/>
              <a:t> a </a:t>
            </a:r>
            <a:r>
              <a:rPr lang="de-DE" baseline="0" dirty="0" err="1"/>
              <a:t>service</a:t>
            </a:r>
            <a:endParaRPr lang="de-DE" baseline="0" dirty="0"/>
          </a:p>
          <a:p>
            <a:pPr marL="171450" marR="0" lvl="0" indent="-171450" algn="l" defTabSz="4073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aseline="0" dirty="0"/>
              <a:t>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left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 plane </a:t>
            </a:r>
            <a:r>
              <a:rPr lang="de-DE" baseline="0" dirty="0" err="1"/>
              <a:t>view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shown</a:t>
            </a:r>
            <a:r>
              <a:rPr lang="de-DE" baseline="0" dirty="0"/>
              <a:t>: AS1 </a:t>
            </a:r>
            <a:r>
              <a:rPr lang="de-DE" baseline="0" dirty="0" err="1"/>
              <a:t>peers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AS2 </a:t>
            </a:r>
            <a:r>
              <a:rPr lang="de-DE" baseline="0" dirty="0" err="1"/>
              <a:t>and</a:t>
            </a:r>
            <a:r>
              <a:rPr lang="de-DE" baseline="0" dirty="0"/>
              <a:t> AS3 via multilateral </a:t>
            </a:r>
            <a:r>
              <a:rPr lang="de-DE" baseline="0" dirty="0" err="1"/>
              <a:t>peering</a:t>
            </a:r>
            <a:r>
              <a:rPr lang="de-DE" baseline="0" dirty="0"/>
              <a:t> at route </a:t>
            </a:r>
            <a:r>
              <a:rPr lang="de-DE" baseline="0" dirty="0" err="1"/>
              <a:t>servers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announcing</a:t>
            </a:r>
            <a:r>
              <a:rPr lang="de-DE" baseline="0" dirty="0"/>
              <a:t> ist </a:t>
            </a:r>
            <a:r>
              <a:rPr lang="de-DE" baseline="0" dirty="0" err="1"/>
              <a:t>prefix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server</a:t>
            </a:r>
            <a:r>
              <a:rPr lang="de-DE" baseline="0" dirty="0"/>
              <a:t>,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forwarded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to</a:t>
            </a:r>
            <a:r>
              <a:rPr lang="de-DE" baseline="0" dirty="0"/>
              <a:t> AS2 </a:t>
            </a:r>
            <a:r>
              <a:rPr lang="de-DE" baseline="0" dirty="0" err="1"/>
              <a:t>and</a:t>
            </a:r>
            <a:r>
              <a:rPr lang="de-DE" baseline="0" dirty="0"/>
              <a:t> AS3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a </a:t>
            </a:r>
            <a:r>
              <a:rPr lang="de-DE" baseline="0" dirty="0" err="1"/>
              <a:t>typical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plane </a:t>
            </a:r>
            <a:r>
              <a:rPr lang="de-DE" baseline="0" dirty="0" err="1"/>
              <a:t>view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scenario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an NTP </a:t>
            </a:r>
            <a:r>
              <a:rPr lang="de-DE" baseline="0" dirty="0" err="1"/>
              <a:t>reflection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flowing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ASes</a:t>
            </a:r>
            <a:r>
              <a:rPr lang="de-DE" baseline="0" dirty="0"/>
              <a:t> 2 </a:t>
            </a:r>
            <a:r>
              <a:rPr lang="de-DE" baseline="0" dirty="0" err="1"/>
              <a:t>and</a:t>
            </a:r>
            <a:r>
              <a:rPr lang="de-DE" baseline="0" dirty="0"/>
              <a:t> 3 </a:t>
            </a:r>
            <a:r>
              <a:rPr lang="de-DE" baseline="0" dirty="0" err="1"/>
              <a:t>to</a:t>
            </a:r>
            <a:r>
              <a:rPr lang="de-DE" baseline="0" dirty="0"/>
              <a:t> AS1,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leaves</a:t>
            </a:r>
            <a:r>
              <a:rPr lang="de-DE" baseline="0" dirty="0"/>
              <a:t> </a:t>
            </a:r>
            <a:r>
              <a:rPr lang="de-DE" baseline="0" dirty="0" err="1"/>
              <a:t>customers</a:t>
            </a:r>
            <a:r>
              <a:rPr lang="de-DE" baseline="0" dirty="0"/>
              <a:t> </a:t>
            </a:r>
            <a:r>
              <a:rPr lang="de-DE" baseline="0" dirty="0" err="1"/>
              <a:t>wanting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reach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in AS1 </a:t>
            </a:r>
            <a:r>
              <a:rPr lang="de-DE" baseline="0" dirty="0" err="1"/>
              <a:t>with</a:t>
            </a:r>
            <a:r>
              <a:rPr lang="de-DE" baseline="0" dirty="0"/>
              <a:t> an </a:t>
            </a:r>
            <a:r>
              <a:rPr lang="de-DE" baseline="0" dirty="0" err="1"/>
              <a:t>unsatisfying</a:t>
            </a:r>
            <a:r>
              <a:rPr lang="de-DE" baseline="0" dirty="0"/>
              <a:t> Quality </a:t>
            </a:r>
            <a:r>
              <a:rPr lang="de-DE" baseline="0" dirty="0" err="1"/>
              <a:t>of</a:t>
            </a:r>
            <a:r>
              <a:rPr lang="de-DE" baseline="0" dirty="0"/>
              <a:t> Service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735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having</a:t>
            </a:r>
            <a:r>
              <a:rPr lang="de-DE" baseline="0" dirty="0"/>
              <a:t> </a:t>
            </a:r>
            <a:r>
              <a:rPr lang="de-DE" baseline="0" dirty="0" err="1"/>
              <a:t>analyzed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, AS1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protect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attack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well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its</a:t>
            </a:r>
            <a:r>
              <a:rPr lang="de-DE" baseline="0" dirty="0"/>
              <a:t> link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IXP </a:t>
            </a:r>
            <a:r>
              <a:rPr lang="de-DE" baseline="0" dirty="0" err="1"/>
              <a:t>using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(1) </a:t>
            </a:r>
            <a:r>
              <a:rPr lang="de-DE" baseline="0" dirty="0" err="1"/>
              <a:t>Therefore</a:t>
            </a:r>
            <a:r>
              <a:rPr lang="de-DE" baseline="0" dirty="0"/>
              <a:t> AS1 </a:t>
            </a:r>
            <a:r>
              <a:rPr lang="de-DE" baseline="0" dirty="0" err="1"/>
              <a:t>announces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route </a:t>
            </a:r>
            <a:r>
              <a:rPr lang="de-DE" baseline="0" dirty="0" err="1"/>
              <a:t>with</a:t>
            </a:r>
            <a:r>
              <a:rPr lang="de-DE" baseline="0" dirty="0"/>
              <a:t> a </a:t>
            </a:r>
            <a:r>
              <a:rPr lang="de-DE" baseline="0" dirty="0" err="1"/>
              <a:t>special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signal</a:t>
            </a:r>
            <a:r>
              <a:rPr lang="de-DE" baseline="0" dirty="0"/>
              <a:t>,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instance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standradized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community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(2) The </a:t>
            </a:r>
            <a:r>
              <a:rPr lang="de-DE" baseline="0" dirty="0" err="1"/>
              <a:t>routeserver</a:t>
            </a:r>
            <a:r>
              <a:rPr lang="de-DE" baseline="0" dirty="0"/>
              <a:t> </a:t>
            </a:r>
            <a:r>
              <a:rPr lang="de-DE" baseline="0" dirty="0" err="1"/>
              <a:t>forwards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announcement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AS2 </a:t>
            </a:r>
            <a:r>
              <a:rPr lang="de-DE" baseline="0" dirty="0" err="1"/>
              <a:t>and</a:t>
            </a:r>
            <a:r>
              <a:rPr lang="de-DE" baseline="0" dirty="0"/>
              <a:t> AS3, but </a:t>
            </a:r>
            <a:r>
              <a:rPr lang="de-DE" baseline="0" dirty="0" err="1"/>
              <a:t>only</a:t>
            </a:r>
            <a:r>
              <a:rPr lang="de-DE" baseline="0" dirty="0"/>
              <a:t> AS2 </a:t>
            </a:r>
            <a:r>
              <a:rPr lang="de-DE" baseline="0" dirty="0" err="1"/>
              <a:t>accepts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route </a:t>
            </a:r>
            <a:r>
              <a:rPr lang="de-DE" baseline="0" dirty="0" err="1"/>
              <a:t>whild</a:t>
            </a:r>
            <a:r>
              <a:rPr lang="de-DE" baseline="0" dirty="0"/>
              <a:t> AS3 </a:t>
            </a:r>
            <a:r>
              <a:rPr lang="de-DE" baseline="0" dirty="0" err="1"/>
              <a:t>drops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(3)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plane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lead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blocking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sent</a:t>
            </a:r>
            <a:r>
              <a:rPr lang="de-DE" baseline="0" dirty="0"/>
              <a:t> via AS2, </a:t>
            </a:r>
            <a:r>
              <a:rPr lang="de-DE" baseline="0" dirty="0" err="1"/>
              <a:t>while</a:t>
            </a:r>
            <a:r>
              <a:rPr lang="de-DE" baseline="0" dirty="0"/>
              <a:t> AS3 </a:t>
            </a:r>
            <a:r>
              <a:rPr lang="de-DE" baseline="0" dirty="0" err="1"/>
              <a:t>contniues</a:t>
            </a:r>
            <a:r>
              <a:rPr lang="de-DE" baseline="0" dirty="0"/>
              <a:t> </a:t>
            </a:r>
            <a:r>
              <a:rPr lang="de-DE" baseline="0" dirty="0" err="1"/>
              <a:t>ot</a:t>
            </a:r>
            <a:r>
              <a:rPr lang="de-DE" baseline="0" dirty="0"/>
              <a:t> </a:t>
            </a:r>
            <a:r>
              <a:rPr lang="de-DE" baseline="0" dirty="0" err="1"/>
              <a:t>forward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The </a:t>
            </a:r>
            <a:r>
              <a:rPr lang="de-DE" baseline="0" dirty="0" err="1"/>
              <a:t>service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continue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suffer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 </a:t>
            </a:r>
            <a:r>
              <a:rPr lang="de-DE" baseline="0" dirty="0" err="1"/>
              <a:t>reacability</a:t>
            </a:r>
            <a:r>
              <a:rPr lang="de-DE" baseline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698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Summing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,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serious</a:t>
            </a:r>
            <a:r>
              <a:rPr lang="de-DE" baseline="0" dirty="0"/>
              <a:t> </a:t>
            </a:r>
            <a:r>
              <a:rPr lang="de-DE" baseline="0" dirty="0" err="1"/>
              <a:t>limitations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119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unwanted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mwaured</a:t>
            </a:r>
            <a:r>
              <a:rPr lang="de-DE" baseline="0" dirty="0"/>
              <a:t> </a:t>
            </a:r>
            <a:r>
              <a:rPr lang="de-DE" baseline="0" dirty="0" err="1"/>
              <a:t>several</a:t>
            </a:r>
            <a:r>
              <a:rPr lang="de-DE" baseline="0" dirty="0"/>
              <a:t> </a:t>
            </a:r>
            <a:r>
              <a:rPr lang="de-DE" baseline="0" dirty="0" err="1"/>
              <a:t>DDoS</a:t>
            </a:r>
            <a:r>
              <a:rPr lang="de-DE" baseline="0" dirty="0"/>
              <a:t> </a:t>
            </a:r>
            <a:r>
              <a:rPr lang="de-DE" baseline="0" dirty="0" err="1"/>
              <a:t>attacks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On </a:t>
            </a:r>
            <a:r>
              <a:rPr lang="de-DE" baseline="0" dirty="0" err="1"/>
              <a:t>exmaple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shown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/>
              <a:t>In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, </a:t>
            </a:r>
            <a:r>
              <a:rPr lang="de-DE" baseline="0" dirty="0" err="1"/>
              <a:t>balackholing</a:t>
            </a:r>
            <a:r>
              <a:rPr lang="de-DE" baseline="0" dirty="0"/>
              <a:t> also </a:t>
            </a:r>
            <a:r>
              <a:rPr lang="de-DE" baseline="0" dirty="0" err="1"/>
              <a:t>drop</a:t>
            </a:r>
            <a:r>
              <a:rPr lang="de-DE" baseline="0" dirty="0"/>
              <a:t> a </a:t>
            </a:r>
            <a:r>
              <a:rPr lang="de-DE" baseline="0" dirty="0" err="1"/>
              <a:t>share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30% </a:t>
            </a:r>
            <a:r>
              <a:rPr lang="de-DE" baseline="0" dirty="0" err="1"/>
              <a:t>legitimate</a:t>
            </a:r>
            <a:r>
              <a:rPr lang="de-DE" baseline="0" dirty="0"/>
              <a:t> web </a:t>
            </a:r>
            <a:r>
              <a:rPr lang="de-DE" baseline="0" dirty="0" err="1"/>
              <a:t>traffic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means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causes</a:t>
            </a:r>
            <a:r>
              <a:rPr lang="de-DE" baseline="0" dirty="0"/>
              <a:t> a large </a:t>
            </a:r>
            <a:r>
              <a:rPr lang="de-DE" baseline="0" dirty="0" err="1"/>
              <a:t>amount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collateral</a:t>
            </a:r>
            <a:r>
              <a:rPr lang="de-DE" baseline="0" dirty="0"/>
              <a:t> </a:t>
            </a:r>
            <a:r>
              <a:rPr lang="de-DE" baseline="0" dirty="0" err="1"/>
              <a:t>damage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67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</a:t>
            </a:r>
            <a:r>
              <a:rPr lang="de-DE" baseline="0" dirty="0" err="1"/>
              <a:t>higher</a:t>
            </a:r>
            <a:r>
              <a:rPr lang="de-DE" baseline="0" dirty="0"/>
              <a:t> </a:t>
            </a:r>
            <a:r>
              <a:rPr lang="de-DE" baseline="0" dirty="0" err="1"/>
              <a:t>filtering</a:t>
            </a:r>
            <a:r>
              <a:rPr lang="de-DE" baseline="0" dirty="0"/>
              <a:t> </a:t>
            </a:r>
            <a:r>
              <a:rPr lang="de-DE" baseline="0" dirty="0" err="1"/>
              <a:t>granularity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</a:t>
            </a:r>
            <a:r>
              <a:rPr lang="de-DE" baseline="0" dirty="0" err="1"/>
              <a:t>prefix</a:t>
            </a:r>
            <a:r>
              <a:rPr lang="de-DE" baseline="0" dirty="0"/>
              <a:t> </a:t>
            </a:r>
            <a:r>
              <a:rPr lang="de-DE" baseline="0" dirty="0" err="1"/>
              <a:t>based</a:t>
            </a:r>
            <a:r>
              <a:rPr lang="de-DE" baseline="0" dirty="0"/>
              <a:t> </a:t>
            </a:r>
            <a:r>
              <a:rPr lang="de-DE" baseline="0" dirty="0" err="1"/>
              <a:t>granularity</a:t>
            </a:r>
            <a:r>
              <a:rPr lang="de-DE" baseline="0" dirty="0"/>
              <a:t>?</a:t>
            </a:r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/>
              <a:t>Hypothesis: a </a:t>
            </a:r>
            <a:r>
              <a:rPr lang="de-DE" baseline="0" dirty="0" err="1"/>
              <a:t>few</a:t>
            </a:r>
            <a:r>
              <a:rPr lang="de-DE" baseline="0" dirty="0"/>
              <a:t> </a:t>
            </a:r>
            <a:r>
              <a:rPr lang="de-DE" baseline="0" dirty="0" err="1"/>
              <a:t>rules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blocking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a </a:t>
            </a:r>
            <a:r>
              <a:rPr lang="de-DE" baseline="0" dirty="0" err="1"/>
              <a:t>source</a:t>
            </a:r>
            <a:r>
              <a:rPr lang="de-DE" baseline="0" dirty="0"/>
              <a:t> </a:t>
            </a:r>
            <a:r>
              <a:rPr lang="de-DE" baseline="0" dirty="0" err="1"/>
              <a:t>peer</a:t>
            </a:r>
            <a:r>
              <a:rPr lang="de-DE" baseline="0" dirty="0"/>
              <a:t> </a:t>
            </a:r>
            <a:r>
              <a:rPr lang="de-DE" baseline="0" dirty="0" err="1"/>
              <a:t>selection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help</a:t>
            </a:r>
            <a:r>
              <a:rPr lang="de-DE" baseline="0" dirty="0"/>
              <a:t> a </a:t>
            </a:r>
            <a:r>
              <a:rPr lang="de-DE" baseline="0" dirty="0" err="1"/>
              <a:t>lot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block </a:t>
            </a:r>
            <a:r>
              <a:rPr lang="de-DE" baseline="0" dirty="0" err="1"/>
              <a:t>DDoS</a:t>
            </a:r>
            <a:endParaRPr lang="de-DE" baseline="0" dirty="0"/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measuring</a:t>
            </a:r>
            <a:r>
              <a:rPr lang="de-DE" baseline="0" dirty="0"/>
              <a:t> RTBH </a:t>
            </a:r>
            <a:r>
              <a:rPr lang="de-DE" baseline="0" dirty="0" err="1"/>
              <a:t>traffic</a:t>
            </a:r>
            <a:r>
              <a:rPr lang="de-DE" baseline="0" dirty="0"/>
              <a:t>,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99.4% UDP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expected</a:t>
            </a:r>
            <a:r>
              <a:rPr lang="de-DE" baseline="0" dirty="0"/>
              <a:t> Layer 4 </a:t>
            </a:r>
            <a:r>
              <a:rPr lang="de-DE" baseline="0" dirty="0" err="1"/>
              <a:t>ports</a:t>
            </a:r>
            <a:r>
              <a:rPr lang="de-DE" baseline="0" dirty="0"/>
              <a:t>, e.g., LDAP, NTP, etc.</a:t>
            </a:r>
          </a:p>
          <a:p>
            <a:pPr marL="578821" lvl="1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six</a:t>
            </a:r>
            <a:r>
              <a:rPr lang="de-DE" baseline="0" dirty="0"/>
              <a:t> </a:t>
            </a:r>
            <a:r>
              <a:rPr lang="de-DE" baseline="0" dirty="0" err="1"/>
              <a:t>blocking</a:t>
            </a:r>
            <a:r>
              <a:rPr lang="de-DE" baseline="0" dirty="0"/>
              <a:t> </a:t>
            </a:r>
            <a:r>
              <a:rPr lang="de-DE" baseline="0" dirty="0" err="1"/>
              <a:t>rules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filter</a:t>
            </a:r>
            <a:r>
              <a:rPr lang="de-DE" baseline="0" dirty="0"/>
              <a:t> 80%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DDoS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endParaRPr lang="de-DE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Comparison</a:t>
            </a:r>
            <a:r>
              <a:rPr lang="de-DE" baseline="0" dirty="0"/>
              <a:t> not </a:t>
            </a:r>
            <a:r>
              <a:rPr lang="de-DE" baseline="0" dirty="0" err="1"/>
              <a:t>entirely</a:t>
            </a:r>
            <a:r>
              <a:rPr lang="de-DE" baseline="0" dirty="0"/>
              <a:t> fair,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works</a:t>
            </a:r>
            <a:r>
              <a:rPr lang="de-DE" baseline="0" dirty="0"/>
              <a:t>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anything</a:t>
            </a:r>
            <a:r>
              <a:rPr lang="de-DE" baseline="0" dirty="0"/>
              <a:t> </a:t>
            </a:r>
            <a:r>
              <a:rPr lang="de-DE" baseline="0" dirty="0" err="1"/>
              <a:t>less</a:t>
            </a:r>
            <a:r>
              <a:rPr lang="de-DE" baseline="0" dirty="0"/>
              <a:t> </a:t>
            </a:r>
            <a:r>
              <a:rPr lang="de-DE" baseline="0" dirty="0" err="1"/>
              <a:t>sepcific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/24, but /32s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99.99%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blackholing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ED58-36A4-494B-9EF1-1F2BD2B2703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72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8"/>
          </p:nvPr>
        </p:nvSpPr>
        <p:spPr>
          <a:xfrm>
            <a:off x="0" y="0"/>
            <a:ext cx="9144000" cy="5143500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3957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01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07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4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0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60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68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08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0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54736" cy="81294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587" y="-1"/>
            <a:ext cx="9144000" cy="1002694"/>
          </a:xfrm>
          <a:prstGeom prst="rect">
            <a:avLst/>
          </a:prstGeom>
          <a:solidFill>
            <a:schemeClr val="accent4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6758464" cy="398695"/>
          </a:xfrm>
        </p:spPr>
        <p:txBody>
          <a:bodyPr>
            <a:normAutofit/>
          </a:bodyPr>
          <a:lstStyle/>
          <a:p>
            <a:pPr algn="l"/>
            <a:endParaRPr lang="en-US" sz="1500" spc="113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75836" y="4731983"/>
            <a:ext cx="170886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spc="113" baseline="0" dirty="0">
                <a:solidFill>
                  <a:schemeClr val="tx1"/>
                </a:solidFill>
              </a:rPr>
              <a:t>OCTOBER 6, 2017  </a:t>
            </a:r>
            <a:r>
              <a:rPr lang="en-US" sz="750" baseline="0" dirty="0">
                <a:solidFill>
                  <a:schemeClr val="tx1"/>
                </a:solidFill>
              </a:rPr>
              <a:t>|  </a:t>
            </a:r>
            <a:fld id="{0A51CF25-2091-2240-B2D0-4EB3342976DF}" type="slidenum">
              <a:rPr lang="en-US" sz="750" baseline="0" smtClean="0">
                <a:solidFill>
                  <a:schemeClr val="tx1"/>
                </a:solidFill>
              </a:rPr>
              <a:pPr algn="r"/>
              <a:t>‹#›</a:t>
            </a:fld>
            <a:endParaRPr lang="en-US" sz="750" baseline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b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351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6414"/>
          <a:stretch/>
        </p:blipFill>
        <p:spPr>
          <a:xfrm>
            <a:off x="1" y="1"/>
            <a:ext cx="9154736" cy="8129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-1"/>
            <a:ext cx="9159122" cy="1002694"/>
          </a:xfrm>
          <a:prstGeom prst="rect">
            <a:avLst/>
          </a:prstGeom>
          <a:solidFill>
            <a:schemeClr val="tx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05980"/>
            <a:ext cx="6860561" cy="398695"/>
          </a:xfrm>
        </p:spPr>
        <p:txBody>
          <a:bodyPr>
            <a:normAutofit/>
          </a:bodyPr>
          <a:lstStyle/>
          <a:p>
            <a:pPr algn="l"/>
            <a:endParaRPr lang="en-US" sz="1500" spc="113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875836" y="4731983"/>
            <a:ext cx="170886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spc="113" dirty="0">
                <a:solidFill>
                  <a:srgbClr val="939399"/>
                </a:solidFill>
              </a:rPr>
              <a:t>OCTOBER 6, 2017  </a:t>
            </a:r>
            <a:r>
              <a:rPr lang="en-US" sz="750" dirty="0">
                <a:solidFill>
                  <a:srgbClr val="939399"/>
                </a:solidFill>
              </a:rPr>
              <a:t>|  </a:t>
            </a:r>
            <a:fld id="{0A51CF25-2091-2240-B2D0-4EB3342976DF}" type="slidenum">
              <a:rPr lang="en-US" sz="750" smtClean="0">
                <a:solidFill>
                  <a:srgbClr val="939399"/>
                </a:solidFill>
              </a:rPr>
              <a:pPr algn="r"/>
              <a:t>‹#›</a:t>
            </a:fld>
            <a:endParaRPr lang="en-US" sz="750" dirty="0">
              <a:solidFill>
                <a:srgbClr val="939399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sz="750" smtClean="0">
                <a:effectLst/>
              </a:defRPr>
            </a:lvl1pPr>
          </a:lstStyle>
          <a:p>
            <a:r>
              <a:rPr lang="en-US"/>
              <a:t>© Structure Research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_m_Bild_Logo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8000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-14400" y="3297600"/>
            <a:ext cx="9162000" cy="18540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de-DE" dirty="0"/>
              <a:t>t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323975" y="581337"/>
            <a:ext cx="7380288" cy="534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65806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gradFill flip="none" rotWithShape="1">
          <a:gsLst>
            <a:gs pos="0">
              <a:srgbClr val="B29898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4985" y="1030086"/>
            <a:ext cx="8234679" cy="3646778"/>
          </a:xfrm>
        </p:spPr>
        <p:txBody>
          <a:bodyPr/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450014" y="681397"/>
            <a:ext cx="8229650" cy="236609"/>
          </a:xfrm>
        </p:spPr>
        <p:txBody>
          <a:bodyPr/>
          <a:lstStyle>
            <a:lvl1pPr marL="0" indent="0" algn="l">
              <a:buNone/>
              <a:defRPr sz="825">
                <a:solidFill>
                  <a:schemeClr val="bg1"/>
                </a:solidFill>
              </a:defRPr>
            </a:lvl1pPr>
            <a:lvl2pPr marL="0" indent="0" algn="l">
              <a:buNone/>
              <a:defRPr sz="825">
                <a:solidFill>
                  <a:schemeClr val="bg1"/>
                </a:solidFill>
              </a:defRPr>
            </a:lvl2pPr>
            <a:lvl3pPr marL="0" indent="0" algn="l">
              <a:buNone/>
              <a:defRPr sz="825">
                <a:solidFill>
                  <a:schemeClr val="bg1"/>
                </a:solidFill>
              </a:defRPr>
            </a:lvl3pPr>
            <a:lvl4pPr marL="1044" indent="0" algn="l">
              <a:buNone/>
              <a:defRPr sz="825">
                <a:solidFill>
                  <a:schemeClr val="bg1"/>
                </a:solidFill>
              </a:defRPr>
            </a:lvl4pPr>
            <a:lvl5pPr marL="0" indent="0" algn="l">
              <a:buNone/>
              <a:defRPr sz="825">
                <a:solidFill>
                  <a:schemeClr val="bg1"/>
                </a:solidFill>
              </a:defRPr>
            </a:lvl5pPr>
            <a:lvl6pPr marL="0" indent="0" algn="l">
              <a:buNone/>
              <a:defRPr sz="825">
                <a:solidFill>
                  <a:schemeClr val="bg1"/>
                </a:solidFill>
              </a:defRPr>
            </a:lvl6pPr>
            <a:lvl7pPr marL="0" indent="0" algn="l">
              <a:buNone/>
              <a:defRPr sz="825">
                <a:solidFill>
                  <a:schemeClr val="bg1"/>
                </a:solidFill>
              </a:defRPr>
            </a:lvl7pPr>
            <a:lvl8pPr marL="1044" indent="0" algn="l">
              <a:buNone/>
              <a:defRPr sz="825">
                <a:solidFill>
                  <a:schemeClr val="bg1"/>
                </a:solidFill>
              </a:defRPr>
            </a:lvl8pPr>
            <a:lvl9pPr marL="0" indent="0" algn="l">
              <a:buNone/>
              <a:defRPr sz="825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4985" y="1030086"/>
            <a:ext cx="8234679" cy="3646778"/>
          </a:xfrm>
        </p:spPr>
        <p:txBody>
          <a:bodyPr/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450014" y="681397"/>
            <a:ext cx="8229650" cy="236609"/>
          </a:xfrm>
        </p:spPr>
        <p:txBody>
          <a:bodyPr/>
          <a:lstStyle>
            <a:lvl1pPr marL="0" indent="0" algn="l">
              <a:buNone/>
              <a:defRPr sz="825">
                <a:solidFill>
                  <a:schemeClr val="bg1"/>
                </a:solidFill>
              </a:defRPr>
            </a:lvl1pPr>
            <a:lvl2pPr marL="0" indent="0" algn="l">
              <a:buNone/>
              <a:defRPr sz="825">
                <a:solidFill>
                  <a:schemeClr val="bg1"/>
                </a:solidFill>
              </a:defRPr>
            </a:lvl2pPr>
            <a:lvl3pPr marL="0" indent="0" algn="l">
              <a:buNone/>
              <a:defRPr sz="825">
                <a:solidFill>
                  <a:schemeClr val="bg1"/>
                </a:solidFill>
              </a:defRPr>
            </a:lvl3pPr>
            <a:lvl4pPr marL="1044" indent="0" algn="l">
              <a:buNone/>
              <a:defRPr sz="825">
                <a:solidFill>
                  <a:schemeClr val="bg1"/>
                </a:solidFill>
              </a:defRPr>
            </a:lvl4pPr>
            <a:lvl5pPr marL="0" indent="0" algn="l">
              <a:buNone/>
              <a:defRPr sz="825">
                <a:solidFill>
                  <a:schemeClr val="bg1"/>
                </a:solidFill>
              </a:defRPr>
            </a:lvl5pPr>
            <a:lvl6pPr marL="0" indent="0" algn="l">
              <a:buNone/>
              <a:defRPr sz="825">
                <a:solidFill>
                  <a:schemeClr val="bg1"/>
                </a:solidFill>
              </a:defRPr>
            </a:lvl6pPr>
            <a:lvl7pPr marL="0" indent="0" algn="l">
              <a:buNone/>
              <a:defRPr sz="825">
                <a:solidFill>
                  <a:schemeClr val="bg1"/>
                </a:solidFill>
              </a:defRPr>
            </a:lvl7pPr>
            <a:lvl8pPr marL="1044" indent="0" algn="l">
              <a:buNone/>
              <a:defRPr sz="825">
                <a:solidFill>
                  <a:schemeClr val="bg1"/>
                </a:solidFill>
              </a:defRPr>
            </a:lvl8pPr>
            <a:lvl9pPr marL="0" indent="0" algn="l">
              <a:buNone/>
              <a:defRPr sz="825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2935" y="482400"/>
            <a:ext cx="8088964" cy="536400"/>
          </a:xfrm>
        </p:spPr>
        <p:txBody>
          <a:bodyPr/>
          <a:lstStyle>
            <a:lvl1pPr>
              <a:defRPr sz="2800" b="1" i="1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62935" y="1051200"/>
            <a:ext cx="8088964" cy="31752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9603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Structure Research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4985" y="1030086"/>
            <a:ext cx="8234679" cy="3646778"/>
          </a:xfrm>
        </p:spPr>
        <p:txBody>
          <a:bodyPr/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TiTLE</a:t>
            </a:r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 hasCustomPrompt="1"/>
          </p:nvPr>
        </p:nvSpPr>
        <p:spPr bwMode="gray">
          <a:xfrm>
            <a:off x="450014" y="681397"/>
            <a:ext cx="8229650" cy="236609"/>
          </a:xfrm>
        </p:spPr>
        <p:txBody>
          <a:bodyPr/>
          <a:lstStyle>
            <a:lvl1pPr marL="0" indent="0" algn="l">
              <a:buNone/>
              <a:defRPr sz="825">
                <a:solidFill>
                  <a:schemeClr val="bg1"/>
                </a:solidFill>
              </a:defRPr>
            </a:lvl1pPr>
            <a:lvl2pPr marL="0" indent="0" algn="l">
              <a:buNone/>
              <a:defRPr sz="825">
                <a:solidFill>
                  <a:schemeClr val="bg1"/>
                </a:solidFill>
              </a:defRPr>
            </a:lvl2pPr>
            <a:lvl3pPr marL="0" indent="0" algn="l">
              <a:buNone/>
              <a:defRPr sz="825">
                <a:solidFill>
                  <a:schemeClr val="bg1"/>
                </a:solidFill>
              </a:defRPr>
            </a:lvl3pPr>
            <a:lvl4pPr marL="1044" indent="0" algn="l">
              <a:buNone/>
              <a:defRPr sz="825">
                <a:solidFill>
                  <a:schemeClr val="bg1"/>
                </a:solidFill>
              </a:defRPr>
            </a:lvl4pPr>
            <a:lvl5pPr marL="0" indent="0" algn="l">
              <a:buNone/>
              <a:defRPr sz="825">
                <a:solidFill>
                  <a:schemeClr val="bg1"/>
                </a:solidFill>
              </a:defRPr>
            </a:lvl5pPr>
            <a:lvl6pPr marL="0" indent="0" algn="l">
              <a:buNone/>
              <a:defRPr sz="825">
                <a:solidFill>
                  <a:schemeClr val="bg1"/>
                </a:solidFill>
              </a:defRPr>
            </a:lvl6pPr>
            <a:lvl7pPr marL="0" indent="0" algn="l">
              <a:buNone/>
              <a:defRPr sz="825">
                <a:solidFill>
                  <a:schemeClr val="bg1"/>
                </a:solidFill>
              </a:defRPr>
            </a:lvl7pPr>
            <a:lvl8pPr marL="1044" indent="0" algn="l">
              <a:buNone/>
              <a:defRPr sz="825">
                <a:solidFill>
                  <a:schemeClr val="bg1"/>
                </a:solidFill>
              </a:defRPr>
            </a:lvl8pPr>
            <a:lvl9pPr marL="0" indent="0" algn="l">
              <a:buNone/>
              <a:defRPr sz="825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3371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261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0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21366" y="481324"/>
            <a:ext cx="8104399" cy="5346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22192" y="1050711"/>
            <a:ext cx="8104398" cy="31768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 bitte bestmöglich in Schriftgröße 18pt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4143806" y="342771"/>
            <a:ext cx="4445838" cy="0"/>
          </a:xfrm>
          <a:prstGeom prst="line">
            <a:avLst/>
          </a:prstGeom>
          <a:ln w="6350" cmpd="sng">
            <a:solidFill>
              <a:schemeClr val="bg1"/>
            </a:solidFill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5"/>
          <p:cNvSpPr txBox="1">
            <a:spLocks/>
          </p:cNvSpPr>
          <p:nvPr userDrawn="1"/>
        </p:nvSpPr>
        <p:spPr>
          <a:xfrm>
            <a:off x="8310639" y="4944387"/>
            <a:ext cx="615951" cy="122418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defPPr>
              <a:defRPr lang="de-DE"/>
            </a:defPPr>
            <a:lvl1pPr marL="0" algn="l" defTabSz="520402" rtl="0" eaLnBrk="1" latinLnBrk="0" hangingPunct="1">
              <a:defRPr sz="1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520402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811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1217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1623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2029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2436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2843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3249" algn="l" defTabSz="5204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1332425-8BBB-9345-B48D-AEA076C1A50F}" type="slidenum">
              <a:rPr lang="de-DE" sz="800" smtClean="0">
                <a:latin typeface="Arial"/>
                <a:cs typeface="Arial"/>
              </a:rPr>
              <a:pPr algn="r"/>
              <a:t>‹#›</a:t>
            </a:fld>
            <a:endParaRPr lang="de-DE" sz="800" dirty="0">
              <a:latin typeface="Arial"/>
              <a:cs typeface="Arial"/>
            </a:endParaRP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98" y="3558269"/>
            <a:ext cx="9154800" cy="1843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446C29-A9BE-CA49-8003-5EFECAC2E394}"/>
              </a:ext>
            </a:extLst>
          </p:cNvPr>
          <p:cNvSpPr/>
          <p:nvPr userDrawn="1"/>
        </p:nvSpPr>
        <p:spPr>
          <a:xfrm>
            <a:off x="118872" y="3364992"/>
            <a:ext cx="777240" cy="13898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2BA45-6105-DA4E-ACE0-0413A13972AD}"/>
              </a:ext>
            </a:extLst>
          </p:cNvPr>
          <p:cNvSpPr/>
          <p:nvPr userDrawn="1"/>
        </p:nvSpPr>
        <p:spPr>
          <a:xfrm>
            <a:off x="210312" y="4983480"/>
            <a:ext cx="1426464" cy="1600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9C583C-E358-B54D-A3F0-C358EAD76434}"/>
              </a:ext>
            </a:extLst>
          </p:cNvPr>
          <p:cNvSpPr/>
          <p:nvPr userDrawn="1"/>
        </p:nvSpPr>
        <p:spPr>
          <a:xfrm>
            <a:off x="7500126" y="4982962"/>
            <a:ext cx="1426464" cy="1600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E12C2-2DF3-CF42-A017-8E02D9B2BE08}"/>
              </a:ext>
            </a:extLst>
          </p:cNvPr>
          <p:cNvSpPr txBox="1"/>
          <p:nvPr userDrawn="1"/>
        </p:nvSpPr>
        <p:spPr>
          <a:xfrm>
            <a:off x="7940953" y="4830016"/>
            <a:ext cx="1655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50" b="1" i="1" dirty="0" err="1">
                <a:solidFill>
                  <a:schemeClr val="bg1"/>
                </a:solidFill>
                <a:latin typeface="Fira Sans" panose="020B0503050000020004" pitchFamily="34" charset="0"/>
              </a:rPr>
              <a:t>www.de-cix.net</a:t>
            </a:r>
            <a:endParaRPr lang="de-DE" sz="950" b="1" i="1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9" r:id="rId3"/>
    <p:sldLayoutId id="2147483791" r:id="rId4"/>
    <p:sldLayoutId id="2147483835" r:id="rId5"/>
    <p:sldLayoutId id="2147483836" r:id="rId6"/>
    <p:sldLayoutId id="2147483856" r:id="rId7"/>
  </p:sldLayoutIdLst>
  <p:hf hdr="0" dt="0"/>
  <p:txStyles>
    <p:titleStyle>
      <a:lvl1pPr algn="l" defTabSz="407320" rtl="0" eaLnBrk="1" latinLnBrk="0" hangingPunct="1">
        <a:spcBef>
          <a:spcPct val="0"/>
        </a:spcBef>
        <a:buNone/>
        <a:defRPr sz="2800" b="1" i="1" kern="1200">
          <a:solidFill>
            <a:srgbClr val="1C3F4D"/>
          </a:solidFill>
          <a:latin typeface="Arial"/>
          <a:ea typeface="+mj-ea"/>
          <a:cs typeface="Arial"/>
        </a:defRPr>
      </a:lvl1pPr>
    </p:titleStyle>
    <p:bodyStyle>
      <a:lvl1pPr marL="140904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rgbClr val="1C3F4D"/>
        </a:buClr>
        <a:buSzPct val="70000"/>
        <a:buFont typeface="Wingdings 3" panose="05040102010807070707" pitchFamily="18" charset="2"/>
        <a:buChar char=""/>
        <a:defRPr sz="1800" b="0" i="0" kern="1200">
          <a:solidFill>
            <a:srgbClr val="1C3F4D"/>
          </a:solidFill>
          <a:latin typeface="Arial"/>
          <a:ea typeface="+mn-ea"/>
          <a:cs typeface="Arial"/>
        </a:defRPr>
      </a:lvl1pPr>
      <a:lvl2pPr marL="281808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rgbClr val="1C3F4D"/>
        </a:buClr>
        <a:buSzPct val="70000"/>
        <a:buFont typeface="Wingdings 3" panose="05040102010807070707" pitchFamily="18" charset="2"/>
        <a:buChar char=""/>
        <a:defRPr sz="1800" b="0" i="0" kern="1200">
          <a:solidFill>
            <a:srgbClr val="1C3F4D"/>
          </a:solidFill>
          <a:latin typeface="Arial"/>
          <a:ea typeface="+mn-ea"/>
          <a:cs typeface="Arial"/>
        </a:defRPr>
      </a:lvl2pPr>
      <a:lvl3pPr marL="422712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rgbClr val="1C3F4D"/>
        </a:buClr>
        <a:buSzPct val="70000"/>
        <a:buFont typeface="Wingdings 3" panose="05040102010807070707" pitchFamily="18" charset="2"/>
        <a:buChar char=""/>
        <a:defRPr sz="1800" b="0" i="0" kern="1200">
          <a:solidFill>
            <a:srgbClr val="1C3F4D"/>
          </a:solidFill>
          <a:latin typeface="Arial"/>
          <a:ea typeface="+mn-ea"/>
          <a:cs typeface="Arial"/>
        </a:defRPr>
      </a:lvl3pPr>
      <a:lvl4pPr marL="563616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rgbClr val="1C3F4D"/>
        </a:buClr>
        <a:buSzPct val="70000"/>
        <a:buFont typeface="Wingdings 3" panose="05040102010807070707" pitchFamily="18" charset="2"/>
        <a:buChar char=""/>
        <a:defRPr sz="1800" b="0" i="0" kern="1200">
          <a:solidFill>
            <a:srgbClr val="1C3F4D"/>
          </a:solidFill>
          <a:latin typeface="Arial"/>
          <a:ea typeface="+mn-ea"/>
          <a:cs typeface="Arial"/>
        </a:defRPr>
      </a:lvl4pPr>
      <a:lvl5pPr marL="704520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rgbClr val="1C3F4D"/>
        </a:buClr>
        <a:buSzPct val="70000"/>
        <a:buFont typeface="Wingdings 3" panose="05040102010807070707" pitchFamily="18" charset="2"/>
        <a:buChar char=""/>
        <a:defRPr sz="1800" b="0" i="0" kern="1200">
          <a:solidFill>
            <a:srgbClr val="1C3F4D"/>
          </a:solidFill>
          <a:latin typeface="Arial"/>
          <a:ea typeface="+mn-ea"/>
          <a:cs typeface="Arial"/>
        </a:defRPr>
      </a:lvl5pPr>
      <a:lvl6pPr marL="845424" indent="-140904" algn="l" defTabSz="40732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SzPct val="70000"/>
        <a:buFont typeface="Wingdings 3" panose="05040102010807070707" pitchFamily="18" charset="2"/>
        <a:buChar char=""/>
        <a:defRPr sz="1800" kern="1200">
          <a:solidFill>
            <a:srgbClr val="1C3F4D"/>
          </a:solidFill>
          <a:latin typeface="Arial"/>
          <a:ea typeface="+mn-ea"/>
          <a:cs typeface="Arial"/>
        </a:defRPr>
      </a:lvl6pPr>
      <a:lvl7pPr marL="2647603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926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2248" indent="-203658" algn="l" defTabSz="40732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32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646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1970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9293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6616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3941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1264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8588" algn="l" defTabSz="40732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50BF4-002C-3445-8877-A05190626E60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738CD-6F69-0F4B-B497-29DFB521B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Edge Research Group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7A04C-72A8-BC46-A0B1-70EA2CA2A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8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/>
          <p:cNvSpPr/>
          <p:nvPr/>
        </p:nvSpPr>
        <p:spPr bwMode="gray">
          <a:xfrm>
            <a:off x="2" y="0"/>
            <a:ext cx="9143999" cy="28171"/>
          </a:xfrm>
          <a:prstGeom prst="rect">
            <a:avLst/>
          </a:prstGeom>
          <a:solidFill>
            <a:schemeClr val="bg2"/>
          </a:solidFill>
        </p:spPr>
        <p:txBody>
          <a:bodyPr lIns="70997" tIns="70997" rIns="70997" bIns="70997" rtlCol="0" anchor="ctr">
            <a:noAutofit/>
          </a:bodyPr>
          <a:lstStyle/>
          <a:p>
            <a:pPr algn="ctr" defTabSz="685800"/>
            <a:endParaRPr lang="de-DE" sz="675" dirty="0">
              <a:solidFill>
                <a:srgbClr val="09244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42948" y="449287"/>
            <a:ext cx="8237758" cy="4897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44985" y="1030087"/>
            <a:ext cx="8234679" cy="3646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A list</a:t>
            </a:r>
          </a:p>
          <a:p>
            <a:pPr lvl="1"/>
            <a:r>
              <a:rPr lang="en-US" noProof="0" dirty="0"/>
              <a:t>First item</a:t>
            </a:r>
          </a:p>
          <a:p>
            <a:pPr lvl="2"/>
            <a:r>
              <a:rPr lang="en-US" noProof="0" dirty="0"/>
              <a:t>Second item</a:t>
            </a:r>
          </a:p>
          <a:p>
            <a:pPr lvl="3"/>
            <a:r>
              <a:rPr lang="en-US" noProof="0" dirty="0"/>
              <a:t>Third item</a:t>
            </a:r>
          </a:p>
          <a:p>
            <a:pPr lvl="4"/>
            <a:r>
              <a:rPr lang="en-US" noProof="0" dirty="0"/>
              <a:t>Fourth item</a:t>
            </a:r>
          </a:p>
        </p:txBody>
      </p:sp>
      <p:sp>
        <p:nvSpPr>
          <p:cNvPr id="7" name="Rechteck 6"/>
          <p:cNvSpPr/>
          <p:nvPr/>
        </p:nvSpPr>
        <p:spPr bwMode="gray">
          <a:xfrm>
            <a:off x="1" y="-1"/>
            <a:ext cx="9145882" cy="94449"/>
          </a:xfrm>
          <a:prstGeom prst="rect">
            <a:avLst/>
          </a:prstGeom>
          <a:solidFill>
            <a:schemeClr val="accent2">
              <a:lumMod val="25000"/>
            </a:schemeClr>
          </a:solidFill>
        </p:spPr>
        <p:txBody>
          <a:bodyPr lIns="70997" tIns="70997" rIns="70997" bIns="70997" rtlCol="0" anchor="ctr">
            <a:noAutofit/>
          </a:bodyPr>
          <a:lstStyle/>
          <a:p>
            <a:pPr algn="ctr" defTabSz="685800"/>
            <a:endParaRPr lang="de-DE" sz="675" dirty="0">
              <a:solidFill>
                <a:srgbClr val="09244C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74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9" r:id="rId2"/>
    <p:sldLayoutId id="214748381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698" rtl="0" eaLnBrk="1" latinLnBrk="0" hangingPunct="1">
        <a:lnSpc>
          <a:spcPct val="80000"/>
        </a:lnSpc>
        <a:spcBef>
          <a:spcPct val="0"/>
        </a:spcBef>
        <a:buNone/>
        <a:defRPr sz="1350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685698" rtl="0" eaLnBrk="1" latinLnBrk="0" hangingPunct="1">
        <a:spcBef>
          <a:spcPts val="395"/>
        </a:spcBef>
        <a:buFont typeface="Arial" panose="020B0604020202020204" pitchFamily="34" charset="0"/>
        <a:buNone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8331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36662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825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54992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73324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 baseline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473324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>
          <a:solidFill>
            <a:schemeClr val="bg1"/>
          </a:solidFill>
          <a:latin typeface="+mn-lt"/>
          <a:ea typeface="+mn-ea"/>
          <a:cs typeface="+mn-cs"/>
        </a:defRPr>
      </a:lvl6pPr>
      <a:lvl7pPr marL="473324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>
          <a:solidFill>
            <a:schemeClr val="bg1"/>
          </a:solidFill>
          <a:latin typeface="+mn-lt"/>
          <a:ea typeface="+mn-ea"/>
          <a:cs typeface="+mn-cs"/>
        </a:defRPr>
      </a:lvl7pPr>
      <a:lvl8pPr marL="473324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>
          <a:solidFill>
            <a:schemeClr val="bg1"/>
          </a:solidFill>
          <a:latin typeface="+mn-lt"/>
          <a:ea typeface="+mn-ea"/>
          <a:cs typeface="+mn-cs"/>
        </a:defRPr>
      </a:lvl8pPr>
      <a:lvl9pPr marL="473324" indent="-118331" algn="l" defTabSz="685698" rtl="0" eaLnBrk="1" latinLnBrk="0" hangingPunct="1">
        <a:spcBef>
          <a:spcPts val="395"/>
        </a:spcBef>
        <a:buClr>
          <a:schemeClr val="bg2"/>
        </a:buClr>
        <a:buFont typeface="Symbol" panose="05050102010706020507" pitchFamily="18" charset="2"/>
        <a:buChar char="-"/>
        <a:defRPr sz="675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0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8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6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5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4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93" algn="l" defTabSz="6856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5649" y="-1372"/>
            <a:ext cx="13925014" cy="4760686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-16934" y="3297967"/>
            <a:ext cx="9162000" cy="185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94735" y="846785"/>
            <a:ext cx="7875639" cy="897347"/>
          </a:xfrm>
        </p:spPr>
        <p:txBody>
          <a:bodyPr/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Next Gen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Blackholing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to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 Counter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DDoS</a:t>
            </a:r>
            <a:b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r>
              <a:rPr lang="de-DE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SAFNOG-5, South </a:t>
            </a:r>
            <a:r>
              <a:rPr lang="de-DE" sz="1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Africa</a:t>
            </a: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r>
              <a:rPr lang="de-DE" sz="16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Christoph Dietzel</a:t>
            </a:r>
            <a:r>
              <a:rPr lang="en" sz="1600" i="0" baseline="30000" dirty="0">
                <a:solidFill>
                  <a:srgbClr val="FFFFFF"/>
                </a:solidFill>
                <a:ea typeface="Arial"/>
                <a:sym typeface="Arial"/>
              </a:rPr>
              <a:t> §</a:t>
            </a:r>
            <a:r>
              <a:rPr lang="de-DE" sz="16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*</a:t>
            </a:r>
            <a:r>
              <a:rPr lang="en" sz="1600" b="0" i="0" baseline="30000" dirty="0">
                <a:solidFill>
                  <a:schemeClr val="lt1"/>
                </a:solidFill>
                <a:ea typeface="Arial"/>
                <a:sym typeface="Arial"/>
              </a:rPr>
              <a:t> </a:t>
            </a:r>
            <a:r>
              <a:rPr lang="en" sz="1600" i="0" baseline="30000" dirty="0">
                <a:solidFill>
                  <a:schemeClr val="lt1"/>
                </a:solidFill>
                <a:ea typeface="Arial"/>
                <a:sym typeface="Arial"/>
              </a:rPr>
              <a:t>†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,</a:t>
            </a:r>
            <a:r>
              <a:rPr lang="de-DE" sz="16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 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Matthias </a:t>
            </a:r>
            <a:r>
              <a:rPr lang="de-DE" sz="16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Wichtlhuber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*, Georgios </a:t>
            </a:r>
            <a:r>
              <a:rPr lang="de-DE" sz="16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Smaragdakis</a:t>
            </a:r>
            <a:r>
              <a:rPr lang="en" sz="1600" b="0" i="0" baseline="30000" dirty="0">
                <a:solidFill>
                  <a:srgbClr val="FFFFFF"/>
                </a:solidFill>
                <a:ea typeface="Arial"/>
                <a:sym typeface="Arial"/>
              </a:rPr>
              <a:t> §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, Anja Feldmann</a:t>
            </a:r>
            <a:r>
              <a:rPr lang="en" sz="1600" b="0" i="0" baseline="30000" dirty="0">
                <a:solidFill>
                  <a:schemeClr val="lt1"/>
                </a:solidFill>
                <a:ea typeface="Arial"/>
                <a:sym typeface="Arial"/>
              </a:rPr>
              <a:t> †</a:t>
            </a: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b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</a:b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						</a:t>
            </a:r>
            <a:r>
              <a:rPr lang="en" sz="1400" b="0" i="0" baseline="30000" dirty="0">
                <a:solidFill>
                  <a:srgbClr val="FFFFFF"/>
                </a:solidFill>
                <a:ea typeface="Arial"/>
                <a:sym typeface="Arial"/>
              </a:rPr>
              <a:t> </a:t>
            </a:r>
            <a:r>
              <a:rPr lang="en" sz="1600" b="0" i="0" baseline="30000" dirty="0">
                <a:solidFill>
                  <a:srgbClr val="FFFFFF"/>
                </a:solidFill>
                <a:ea typeface="Arial"/>
                <a:sym typeface="Arial"/>
              </a:rPr>
              <a:t>§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TU Berlin, *DE-CIX, </a:t>
            </a:r>
            <a:r>
              <a:rPr lang="en" sz="1600" b="0" i="0" baseline="30000" dirty="0">
                <a:solidFill>
                  <a:schemeClr val="lt1"/>
                </a:solidFill>
                <a:ea typeface="Arial"/>
                <a:sym typeface="Arial"/>
              </a:rPr>
              <a:t>†</a:t>
            </a:r>
            <a:r>
              <a:rPr lang="de-DE" sz="16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MPI</a:t>
            </a:r>
          </a:p>
        </p:txBody>
      </p:sp>
    </p:spTree>
    <p:extLst>
      <p:ext uri="{BB962C8B-B14F-4D97-AF65-F5344CB8AC3E}">
        <p14:creationId xmlns:p14="http://schemas.microsoft.com/office/powerpoint/2010/main" val="58064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0562-0854-E742-94B1-6CA58894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0336-4272-3B40-A312-61192D163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278194"/>
            <a:ext cx="4017290" cy="2948206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How “ineffective“ can it be?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NTP DDoS attack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AS at IXP via ML peering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Attacks for 10 min to /32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Drop all traffic to /32</a:t>
            </a:r>
          </a:p>
          <a:p>
            <a:r>
              <a:rPr lang="en-US" dirty="0">
                <a:latin typeface="Fira Sans" panose="020B0503050000020004" pitchFamily="34" charset="0"/>
              </a:rPr>
              <a:t> Traffic: 800 to 600 </a:t>
            </a:r>
            <a:r>
              <a:rPr lang="en-US" dirty="0" err="1">
                <a:latin typeface="Fira Sans" panose="020B0503050000020004" pitchFamily="34" charset="0"/>
              </a:rPr>
              <a:t>Mbps</a:t>
            </a:r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Peers: 38 to 26</a:t>
            </a:r>
          </a:p>
          <a:p>
            <a:pPr marL="0" indent="0">
              <a:buNone/>
            </a:pPr>
            <a:r>
              <a:rPr lang="de-DE" b="1" dirty="0">
                <a:latin typeface="Fira Sans" panose="020B0503050000020004" pitchFamily="34" charset="0"/>
                <a:sym typeface="Wingdings" pitchFamily="2" charset="2"/>
              </a:rPr>
              <a:t></a:t>
            </a:r>
            <a:r>
              <a:rPr lang="de-DE" b="1" dirty="0">
                <a:latin typeface="Fira Sans" panose="020B0503050000020004" pitchFamily="34" charset="0"/>
              </a:rPr>
              <a:t>  </a:t>
            </a:r>
            <a:r>
              <a:rPr lang="de-DE" b="1" dirty="0" err="1">
                <a:latin typeface="Fira Sans" panose="020B0503050000020004" pitchFamily="34" charset="0"/>
              </a:rPr>
              <a:t>Signaling</a:t>
            </a:r>
            <a:r>
              <a:rPr lang="de-DE" b="1" dirty="0">
                <a:latin typeface="Fira Sans" panose="020B0503050000020004" pitchFamily="34" charset="0"/>
              </a:rPr>
              <a:t> </a:t>
            </a:r>
            <a:r>
              <a:rPr lang="de-DE" b="1" dirty="0" err="1">
                <a:latin typeface="Fira Sans" panose="020B0503050000020004" pitchFamily="34" charset="0"/>
              </a:rPr>
              <a:t>too</a:t>
            </a:r>
            <a:r>
              <a:rPr lang="de-DE" b="1" dirty="0">
                <a:latin typeface="Fira Sans" panose="020B0503050000020004" pitchFamily="34" charset="0"/>
              </a:rPr>
              <a:t> </a:t>
            </a:r>
            <a:r>
              <a:rPr lang="de-DE" b="1" dirty="0" err="1">
                <a:latin typeface="Fira Sans" panose="020B0503050000020004" pitchFamily="34" charset="0"/>
              </a:rPr>
              <a:t>complex</a:t>
            </a:r>
            <a:r>
              <a:rPr lang="de-DE" b="1" dirty="0">
                <a:latin typeface="Fira Sans" panose="020B0503050000020004" pitchFamily="34" charset="0"/>
              </a:rPr>
              <a:t>!</a:t>
            </a:r>
            <a:endParaRPr lang="en-US" dirty="0">
              <a:latin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538CA-128F-1A4E-A26F-B0854F0F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3" y="1018800"/>
            <a:ext cx="4713586" cy="338725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4844129" y="1290226"/>
            <a:ext cx="3617946" cy="26801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</p:spTree>
    <p:extLst>
      <p:ext uri="{BB962C8B-B14F-4D97-AF65-F5344CB8AC3E}">
        <p14:creationId xmlns:p14="http://schemas.microsoft.com/office/powerpoint/2010/main" val="35964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0562-0854-E742-94B1-6CA58894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162050" y="1018800"/>
            <a:ext cx="7137400" cy="3159797"/>
            <a:chOff x="406400" y="993399"/>
            <a:chExt cx="8528050" cy="3775451"/>
          </a:xfrm>
        </p:grpSpPr>
        <p:sp>
          <p:nvSpPr>
            <p:cNvPr id="6" name="Rechteck 5"/>
            <p:cNvSpPr/>
            <p:nvPr/>
          </p:nvSpPr>
          <p:spPr>
            <a:xfrm>
              <a:off x="406400" y="993399"/>
              <a:ext cx="8528050" cy="37754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108000" bIns="108000" rtlCol="0" anchor="ctr"/>
            <a:lstStyle/>
            <a:p>
              <a:pPr algn="ctr"/>
              <a:endParaRPr lang="de-DE" sz="1700" dirty="0" err="1">
                <a:solidFill>
                  <a:prstClr val="white"/>
                </a:solidFill>
                <a:latin typeface="BentonSans-Book"/>
                <a:cs typeface="BentonSans-Book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150" y="1080116"/>
              <a:ext cx="6987578" cy="3517283"/>
            </a:xfrm>
            <a:prstGeom prst="rect">
              <a:avLst/>
            </a:prstGeom>
          </p:spPr>
        </p:pic>
      </p:grpSp>
      <p:sp>
        <p:nvSpPr>
          <p:cNvPr id="9" name="Rechteck 8"/>
          <p:cNvSpPr/>
          <p:nvPr/>
        </p:nvSpPr>
        <p:spPr>
          <a:xfrm>
            <a:off x="3227478" y="4218573"/>
            <a:ext cx="2574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Fira Sans" panose="020B0503050000020004" pitchFamily="34" charset="0"/>
                <a:sym typeface="Wingdings" pitchFamily="2" charset="2"/>
              </a:rPr>
              <a:t></a:t>
            </a:r>
            <a:r>
              <a:rPr lang="de-DE" b="1" dirty="0">
                <a:latin typeface="Fira Sans" panose="020B0503050000020004" pitchFamily="34" charset="0"/>
              </a:rPr>
              <a:t>  </a:t>
            </a:r>
            <a:r>
              <a:rPr lang="de-DE" b="1" dirty="0" err="1">
                <a:latin typeface="Fira Sans" panose="020B0503050000020004" pitchFamily="34" charset="0"/>
              </a:rPr>
              <a:t>Signaling</a:t>
            </a:r>
            <a:r>
              <a:rPr lang="de-DE" b="1" dirty="0">
                <a:latin typeface="Fira Sans" panose="020B0503050000020004" pitchFamily="34" charset="0"/>
              </a:rPr>
              <a:t> </a:t>
            </a:r>
            <a:r>
              <a:rPr lang="de-DE" b="1" dirty="0" err="1">
                <a:latin typeface="Fira Sans" panose="020B0503050000020004" pitchFamily="34" charset="0"/>
              </a:rPr>
              <a:t>too</a:t>
            </a:r>
            <a:r>
              <a:rPr lang="de-DE" b="1" dirty="0">
                <a:latin typeface="Fira Sans" panose="020B0503050000020004" pitchFamily="34" charset="0"/>
              </a:rPr>
              <a:t> </a:t>
            </a:r>
            <a:r>
              <a:rPr lang="de-DE" b="1" dirty="0" err="1">
                <a:latin typeface="Fira Sans" panose="020B0503050000020004" pitchFamily="34" charset="0"/>
              </a:rPr>
              <a:t>complex</a:t>
            </a:r>
            <a:r>
              <a:rPr lang="de-DE" b="1" dirty="0">
                <a:latin typeface="Fira Sans" panose="020B0503050000020004" pitchFamily="34" charset="0"/>
              </a:rPr>
              <a:t>!</a:t>
            </a:r>
            <a:endParaRPr lang="en-US" b="1" dirty="0">
              <a:latin typeface="Fira Sans" panose="020B0503050000020004" pitchFamily="34" charset="0"/>
            </a:endParaRPr>
          </a:p>
        </p:txBody>
      </p:sp>
      <p:sp>
        <p:nvSpPr>
          <p:cNvPr id="10" name="Rechteckige Legende 9"/>
          <p:cNvSpPr/>
          <p:nvPr/>
        </p:nvSpPr>
        <p:spPr>
          <a:xfrm>
            <a:off x="3695700" y="1263650"/>
            <a:ext cx="2559050" cy="612648"/>
          </a:xfrm>
          <a:prstGeom prst="wedgeRectCallout">
            <a:avLst>
              <a:gd name="adj1" fmla="val -56120"/>
              <a:gd name="adj2" fmla="val 10491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bIns="108000"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Blackholing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works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for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anything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&gt; /24 …</a:t>
            </a:r>
          </a:p>
        </p:txBody>
      </p:sp>
      <p:sp>
        <p:nvSpPr>
          <p:cNvPr id="8" name="Rechteckige Legende 7"/>
          <p:cNvSpPr/>
          <p:nvPr/>
        </p:nvSpPr>
        <p:spPr>
          <a:xfrm>
            <a:off x="6392849" y="3761295"/>
            <a:ext cx="2559050" cy="886457"/>
          </a:xfrm>
          <a:prstGeom prst="wedgeRectCallout">
            <a:avLst>
              <a:gd name="adj1" fmla="val -57225"/>
              <a:gd name="adj2" fmla="val -4527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bIns="10800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… but /32s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make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up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for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99.99%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of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blackholing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BentonSans-Book"/>
                <a:cs typeface="BentonSans-Book"/>
              </a:rPr>
              <a:t>traffic</a:t>
            </a:r>
            <a:r>
              <a:rPr lang="de-DE" dirty="0">
                <a:solidFill>
                  <a:schemeClr val="tx1"/>
                </a:solidFill>
                <a:latin typeface="BentonSans-Book"/>
                <a:cs typeface="BentonSans-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10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9DA2-24C3-244F-A02C-BEEC070F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Blackholing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54FA-424B-6A4F-B3F8-414631615E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139693"/>
            <a:ext cx="3633651" cy="31752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Granularity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Fine-grained filtering (</a:t>
            </a:r>
            <a:r>
              <a:rPr lang="en-US" sz="1400" dirty="0" err="1">
                <a:latin typeface="Fira Sans" panose="020B0503050000020004" pitchFamily="34" charset="0"/>
              </a:rPr>
              <a:t>src</a:t>
            </a:r>
            <a:r>
              <a:rPr lang="en-US" sz="1400" dirty="0">
                <a:latin typeface="Fira Sans" panose="020B0503050000020004" pitchFamily="34" charset="0"/>
              </a:rPr>
              <a:t>/</a:t>
            </a:r>
            <a:r>
              <a:rPr lang="en-US" sz="1400" dirty="0" err="1">
                <a:latin typeface="Fira Sans" panose="020B0503050000020004" pitchFamily="34" charset="0"/>
              </a:rPr>
              <a:t>dst</a:t>
            </a:r>
            <a:r>
              <a:rPr lang="en-US" sz="1400" dirty="0">
                <a:latin typeface="Fira Sans" panose="020B0503050000020004" pitchFamily="34" charset="0"/>
              </a:rPr>
              <a:t> header fields)</a:t>
            </a:r>
            <a:br>
              <a:rPr lang="en-US" sz="1400" dirty="0">
                <a:latin typeface="Fira Sans" panose="020B0503050000020004" pitchFamily="34" charset="0"/>
              </a:rPr>
            </a:br>
            <a:r>
              <a:rPr lang="en-US" sz="1400" dirty="0">
                <a:latin typeface="Fira Sans" panose="020B0503050000020004" pitchFamily="34" charset="0"/>
              </a:rPr>
              <a:t> </a:t>
            </a:r>
          </a:p>
          <a:p>
            <a:r>
              <a:rPr lang="en-US" dirty="0">
                <a:latin typeface="Fira Sans" panose="020B0503050000020004" pitchFamily="34" charset="0"/>
              </a:rPr>
              <a:t> Signaling complexity 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Easy to use, short setup time</a:t>
            </a:r>
          </a:p>
          <a:p>
            <a:pPr marL="140904" lvl="1" indent="0">
              <a:buNone/>
            </a:pPr>
            <a:endParaRPr lang="en-US" sz="1400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Cooperation 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Lower levels of cooperation among the involved parties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0951A-55B5-CA4D-ADE8-27C74BA63B1E}"/>
              </a:ext>
            </a:extLst>
          </p:cNvPr>
          <p:cNvSpPr txBox="1">
            <a:spLocks/>
          </p:cNvSpPr>
          <p:nvPr/>
        </p:nvSpPr>
        <p:spPr>
          <a:xfrm>
            <a:off x="5015060" y="1139693"/>
            <a:ext cx="3993593" cy="317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0904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1pPr>
            <a:lvl2pPr marL="281808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2pPr>
            <a:lvl3pPr marL="422712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3pPr>
            <a:lvl4pPr marL="563616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4pPr>
            <a:lvl5pPr marL="704520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5pPr>
            <a:lvl6pPr marL="845424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SzPct val="70000"/>
              <a:buFont typeface="Wingdings 3" panose="05040102010807070707" pitchFamily="18" charset="2"/>
              <a:buChar char=""/>
              <a:defRPr sz="180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6pPr>
            <a:lvl7pPr marL="2647603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4926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2248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ira Sans" panose="020B0503050000020004" pitchFamily="34" charset="0"/>
              </a:rPr>
              <a:t>Telemetry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Feedback on the state of the attack at any time</a:t>
            </a:r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 </a:t>
            </a:r>
          </a:p>
          <a:p>
            <a:r>
              <a:rPr lang="en-US" dirty="0">
                <a:latin typeface="Fira Sans" panose="020B0503050000020004" pitchFamily="34" charset="0"/>
              </a:rPr>
              <a:t>Scalability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Scale in terms of performance, filters, reaction time, config complexity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Cost</a:t>
            </a:r>
          </a:p>
          <a:p>
            <a:pPr lvl="1"/>
            <a:r>
              <a:rPr lang="en-US" sz="1400" dirty="0">
                <a:latin typeface="Fira Sans" panose="020B0503050000020004" pitchFamily="34" charset="0"/>
              </a:rPr>
              <a:t> Meeting all requirements with min. invest (CAPEX &amp; OPEX)</a:t>
            </a:r>
          </a:p>
        </p:txBody>
      </p:sp>
    </p:spTree>
    <p:extLst>
      <p:ext uri="{BB962C8B-B14F-4D97-AF65-F5344CB8AC3E}">
        <p14:creationId xmlns:p14="http://schemas.microsoft.com/office/powerpoint/2010/main" val="4808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BD75-5D8B-EA45-8281-A6C36272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Blackholing</a:t>
            </a:r>
            <a:r>
              <a:rPr lang="de-DE" dirty="0"/>
              <a:t> System </a:t>
            </a:r>
            <a:br>
              <a:rPr lang="de-DE" dirty="0"/>
            </a:br>
            <a:endParaRPr lang="de-DE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BF05682-928E-F448-8E16-DF580797E3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60320" y="1399770"/>
            <a:ext cx="8591593" cy="2631456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4D1002-5BDC-9445-A9F9-76B4D73030A1}"/>
              </a:ext>
            </a:extLst>
          </p:cNvPr>
          <p:cNvSpPr txBox="1"/>
          <p:nvPr/>
        </p:nvSpPr>
        <p:spPr>
          <a:xfrm>
            <a:off x="6532093" y="1323570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③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6246FE-DA21-C84E-9F5E-35329FF724AA}"/>
              </a:ext>
            </a:extLst>
          </p:cNvPr>
          <p:cNvSpPr txBox="1"/>
          <p:nvPr/>
        </p:nvSpPr>
        <p:spPr>
          <a:xfrm>
            <a:off x="1647740" y="2203021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①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C1C18C-EF9F-E34E-BFA9-480C69A243AC}"/>
              </a:ext>
            </a:extLst>
          </p:cNvPr>
          <p:cNvSpPr txBox="1"/>
          <p:nvPr/>
        </p:nvSpPr>
        <p:spPr>
          <a:xfrm>
            <a:off x="3244645" y="1399770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②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F42BB7-8968-9046-83CA-37F7A4A12B6E}"/>
              </a:ext>
            </a:extLst>
          </p:cNvPr>
          <p:cNvSpPr txBox="1"/>
          <p:nvPr/>
        </p:nvSpPr>
        <p:spPr>
          <a:xfrm>
            <a:off x="7048287" y="2659291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④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432514" y="1290226"/>
            <a:ext cx="4711485" cy="289431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</p:spTree>
    <p:extLst>
      <p:ext uri="{BB962C8B-B14F-4D97-AF65-F5344CB8AC3E}">
        <p14:creationId xmlns:p14="http://schemas.microsoft.com/office/powerpoint/2010/main" val="4847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BD75-5D8B-EA45-8281-A6C36272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Blackholing</a:t>
            </a:r>
            <a:r>
              <a:rPr lang="de-DE" dirty="0"/>
              <a:t> System </a:t>
            </a:r>
            <a:br>
              <a:rPr lang="de-DE" dirty="0"/>
            </a:b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58D64F-A49D-1C44-BB02-65C7A08926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758442" y="1303354"/>
            <a:ext cx="5782790" cy="3095014"/>
          </a:xfrm>
        </p:spPr>
      </p:pic>
      <p:sp>
        <p:nvSpPr>
          <p:cNvPr id="4" name="Rechteck 3"/>
          <p:cNvSpPr/>
          <p:nvPr/>
        </p:nvSpPr>
        <p:spPr>
          <a:xfrm>
            <a:off x="1022887" y="2607582"/>
            <a:ext cx="6912245" cy="56957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022886" y="3177153"/>
            <a:ext cx="6912245" cy="122121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</p:spTree>
    <p:extLst>
      <p:ext uri="{BB962C8B-B14F-4D97-AF65-F5344CB8AC3E}">
        <p14:creationId xmlns:p14="http://schemas.microsoft.com/office/powerpoint/2010/main" val="17918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1058-058F-6440-A22D-CC9FDB45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Blackholing Signaling (BGP part)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1B6AA-7D35-D448-8E4A-15A98084A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59" y="1018800"/>
            <a:ext cx="5597347" cy="37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9DA2-24C3-244F-A02C-BEEC070F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B54FA-424B-6A4F-B3F8-414631615E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139693"/>
            <a:ext cx="4072859" cy="31752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Granularity</a:t>
            </a:r>
          </a:p>
          <a:p>
            <a:pPr marL="0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 - UDP, TCP, Ports, …</a:t>
            </a:r>
            <a:br>
              <a:rPr lang="en-US" sz="1400" dirty="0">
                <a:latin typeface="Fira Sans" panose="020B0503050000020004" pitchFamily="34" charset="0"/>
              </a:rPr>
            </a:br>
            <a:r>
              <a:rPr lang="en-US" sz="1400" dirty="0">
                <a:latin typeface="Fira Sans" panose="020B0503050000020004" pitchFamily="34" charset="0"/>
              </a:rPr>
              <a:t> </a:t>
            </a:r>
          </a:p>
          <a:p>
            <a:r>
              <a:rPr lang="en-US" dirty="0">
                <a:latin typeface="Fira Sans" panose="020B0503050000020004" pitchFamily="34" charset="0"/>
              </a:rPr>
              <a:t> Signaling complexity </a:t>
            </a:r>
          </a:p>
          <a:p>
            <a:pPr marL="140904" lvl="1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- BGP communities or API</a:t>
            </a:r>
          </a:p>
          <a:p>
            <a:pPr marL="140904" lvl="1" indent="0">
              <a:buNone/>
            </a:pPr>
            <a:endParaRPr lang="en-US" sz="1400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Cooperation</a:t>
            </a:r>
          </a:p>
          <a:p>
            <a:pPr marL="140904" lvl="1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- Enforced by IXP</a:t>
            </a:r>
          </a:p>
          <a:p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0951A-55B5-CA4D-ADE8-27C74BA63B1E}"/>
              </a:ext>
            </a:extLst>
          </p:cNvPr>
          <p:cNvSpPr txBox="1">
            <a:spLocks/>
          </p:cNvSpPr>
          <p:nvPr/>
        </p:nvSpPr>
        <p:spPr>
          <a:xfrm>
            <a:off x="4935794" y="1139693"/>
            <a:ext cx="4072859" cy="317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40904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1pPr>
            <a:lvl2pPr marL="281808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2pPr>
            <a:lvl3pPr marL="422712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3pPr>
            <a:lvl4pPr marL="563616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4pPr>
            <a:lvl5pPr marL="704520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1C3F4D"/>
              </a:buClr>
              <a:buSzPct val="70000"/>
              <a:buFont typeface="Wingdings 3" panose="05040102010807070707" pitchFamily="18" charset="2"/>
              <a:buChar char=""/>
              <a:defRPr sz="1800" b="0" i="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5pPr>
            <a:lvl6pPr marL="845424" indent="-140904" algn="l" defTabSz="40732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SzPct val="70000"/>
              <a:buFont typeface="Wingdings 3" panose="05040102010807070707" pitchFamily="18" charset="2"/>
              <a:buChar char=""/>
              <a:defRPr sz="1800" kern="1200">
                <a:solidFill>
                  <a:srgbClr val="1C3F4D"/>
                </a:solidFill>
                <a:latin typeface="Arial"/>
                <a:ea typeface="+mn-ea"/>
                <a:cs typeface="Arial"/>
              </a:defRPr>
            </a:lvl6pPr>
            <a:lvl7pPr marL="2647603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4926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2248" indent="-203658" algn="l" defTabSz="40732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ira Sans" panose="020B0503050000020004" pitchFamily="34" charset="0"/>
              </a:rPr>
              <a:t> Telemetry</a:t>
            </a:r>
          </a:p>
          <a:p>
            <a:pPr marL="140904" lvl="1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- Monitoring with statistics</a:t>
            </a:r>
            <a:br>
              <a:rPr lang="en-US" sz="1400" dirty="0">
                <a:latin typeface="Fira Sans" panose="020B0503050000020004" pitchFamily="34" charset="0"/>
              </a:rPr>
            </a:br>
            <a:endParaRPr lang="en-US" sz="1400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Scalability</a:t>
            </a:r>
          </a:p>
          <a:p>
            <a:pPr marL="140904" lvl="1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- Line-rate in hardware</a:t>
            </a:r>
            <a:br>
              <a:rPr lang="en-US" sz="1400" dirty="0">
                <a:latin typeface="Fira Sans" panose="020B0503050000020004" pitchFamily="34" charset="0"/>
              </a:rPr>
            </a:br>
            <a:endParaRPr lang="en-US" sz="1400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Cost</a:t>
            </a:r>
          </a:p>
          <a:p>
            <a:pPr marL="140904" lvl="1" indent="0">
              <a:buNone/>
            </a:pPr>
            <a:r>
              <a:rPr lang="en-US" sz="1400" dirty="0">
                <a:latin typeface="Fira Sans" panose="020B0503050000020004" pitchFamily="34" charset="0"/>
              </a:rPr>
              <a:t>	- Implemented in existing hardware</a:t>
            </a:r>
          </a:p>
        </p:txBody>
      </p:sp>
      <p:pic>
        <p:nvPicPr>
          <p:cNvPr id="5" name="Shape 378" descr="File:Symbol OK.svg - Wikimedia Commons">
            <a:extLst>
              <a:ext uri="{FF2B5EF4-FFF2-40B4-BE49-F238E27FC236}">
                <a16:creationId xmlns:a16="http://schemas.microsoft.com/office/drawing/2014/main" id="{FBDF1C5C-355C-2D49-B90D-8AFF951AFF00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28" y="1139693"/>
            <a:ext cx="405807" cy="4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78" descr="File:Symbol OK.svg - Wikimedia Commons">
            <a:extLst>
              <a:ext uri="{FF2B5EF4-FFF2-40B4-BE49-F238E27FC236}">
                <a16:creationId xmlns:a16="http://schemas.microsoft.com/office/drawing/2014/main" id="{426110A6-37CD-CD4E-91C4-4D05A259202D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28" y="3176658"/>
            <a:ext cx="405807" cy="4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78" descr="File:Symbol OK.svg - Wikimedia Commons">
            <a:extLst>
              <a:ext uri="{FF2B5EF4-FFF2-40B4-BE49-F238E27FC236}">
                <a16:creationId xmlns:a16="http://schemas.microsoft.com/office/drawing/2014/main" id="{16F510D1-85F4-1843-8E63-3C41E0CC2FF4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128" y="2091816"/>
            <a:ext cx="405807" cy="4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78" descr="File:Symbol OK.svg - Wikimedia Commons">
            <a:extLst>
              <a:ext uri="{FF2B5EF4-FFF2-40B4-BE49-F238E27FC236}">
                <a16:creationId xmlns:a16="http://schemas.microsoft.com/office/drawing/2014/main" id="{9CA050EF-8EE2-434B-A502-C3057D91809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1608" y="3043939"/>
            <a:ext cx="405807" cy="4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78" descr="File:Symbol OK.svg - Wikimedia Commons">
            <a:extLst>
              <a:ext uri="{FF2B5EF4-FFF2-40B4-BE49-F238E27FC236}">
                <a16:creationId xmlns:a16="http://schemas.microsoft.com/office/drawing/2014/main" id="{2B5221A2-6EF2-9B45-B76E-0748632D16A9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1610" y="1139693"/>
            <a:ext cx="405807" cy="40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78" descr="File:Symbol OK.svg - Wikimedia Commons">
            <a:extLst>
              <a:ext uri="{FF2B5EF4-FFF2-40B4-BE49-F238E27FC236}">
                <a16:creationId xmlns:a16="http://schemas.microsoft.com/office/drawing/2014/main" id="{05969EF9-7A0C-234C-8D54-F7D867D87ED9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01609" y="2091816"/>
            <a:ext cx="405807" cy="406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4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70D5-11BB-9746-AC34-A8863CF5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74932-6D5A-C048-B428-096BBFEC06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BGP processing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Integration with existing configuration proxy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Why not </a:t>
            </a:r>
            <a:r>
              <a:rPr lang="en-US" dirty="0" err="1">
                <a:latin typeface="Fira Sans" panose="020B0503050000020004" pitchFamily="34" charset="0"/>
              </a:rPr>
              <a:t>FlowSpec</a:t>
            </a:r>
            <a:r>
              <a:rPr lang="en-US" dirty="0">
                <a:latin typeface="Fira Sans" panose="020B05030500000200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342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3699-0A96-0942-8BFE-56FD039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5C244-5FF5-9641-B5AA-726B017EEA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983463"/>
            <a:ext cx="8088964" cy="3808667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Scalability </a:t>
            </a:r>
            <a:r>
              <a:rPr lang="en-US" dirty="0" err="1">
                <a:latin typeface="Fira Sans" panose="020B0503050000020004" pitchFamily="34" charset="0"/>
              </a:rPr>
              <a:t>wrt</a:t>
            </a:r>
            <a:r>
              <a:rPr lang="en-US" dirty="0">
                <a:latin typeface="Fira Sans" panose="020B0503050000020004" pitchFamily="34" charset="0"/>
              </a:rPr>
              <a:t>. number of filters &amp; IXP ports (of switches/routers)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TCAM to match header fields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System limits &amp; port limits (total/max no. of filters per port)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Results on next slide	</a:t>
            </a: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Scalability </a:t>
            </a:r>
            <a:r>
              <a:rPr lang="en-US" dirty="0" err="1">
                <a:latin typeface="Fira Sans" panose="020B0503050000020004" pitchFamily="34" charset="0"/>
              </a:rPr>
              <a:t>wrt</a:t>
            </a:r>
            <a:r>
              <a:rPr lang="en-US" dirty="0">
                <a:latin typeface="Fira Sans" panose="020B0503050000020004" pitchFamily="34" charset="0"/>
              </a:rPr>
              <a:t>. configuration update frequency limits (of config proxy)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Allows 4.33 filter updates per second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70% of BH updates below 1 second</a:t>
            </a:r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55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3699-0A96-0942-8BFE-56FD0390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Stress Test on </a:t>
            </a:r>
            <a:r>
              <a:rPr lang="de-DE" dirty="0" err="1"/>
              <a:t>IXP‘s</a:t>
            </a:r>
            <a:r>
              <a:rPr lang="de-DE" dirty="0"/>
              <a:t> Hardware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7CB2D4-4FF4-664B-80F1-17248B744C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62550" y="1477194"/>
            <a:ext cx="2369139" cy="23691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38C77-7B53-B245-9FC3-2615C6A1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29" y="1477194"/>
            <a:ext cx="2369139" cy="2369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E97CBA-51EF-3148-A9DE-4EFA0946F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908" y="1477194"/>
            <a:ext cx="2369139" cy="23691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3D5B5F-3B32-3049-917E-01A17C701C3C}"/>
              </a:ext>
            </a:extLst>
          </p:cNvPr>
          <p:cNvSpPr/>
          <p:nvPr/>
        </p:nvSpPr>
        <p:spPr>
          <a:xfrm>
            <a:off x="894348" y="3948699"/>
            <a:ext cx="1614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>
                <a:latin typeface="Fira Sans" panose="020B0503050000020004" pitchFamily="34" charset="0"/>
              </a:rPr>
              <a:t>20% </a:t>
            </a:r>
            <a:r>
              <a:rPr lang="de-DE" sz="1000" dirty="0" err="1">
                <a:latin typeface="Fira Sans" panose="020B0503050000020004" pitchFamily="34" charset="0"/>
              </a:rPr>
              <a:t>of</a:t>
            </a:r>
            <a:r>
              <a:rPr lang="de-DE" sz="1000" dirty="0">
                <a:latin typeface="Fira Sans" panose="020B0503050000020004" pitchFamily="34" charset="0"/>
              </a:rPr>
              <a:t> IXP </a:t>
            </a:r>
            <a:r>
              <a:rPr lang="de-DE" sz="1000" dirty="0" err="1">
                <a:latin typeface="Fira Sans" panose="020B0503050000020004" pitchFamily="34" charset="0"/>
              </a:rPr>
              <a:t>member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ASes</a:t>
            </a:r>
            <a:br>
              <a:rPr lang="de-DE" sz="1000" dirty="0">
                <a:latin typeface="Fira Sans" panose="020B0503050000020004" pitchFamily="34" charset="0"/>
              </a:rPr>
            </a:br>
            <a:r>
              <a:rPr lang="de-DE" sz="1000" dirty="0" err="1">
                <a:latin typeface="Fira Sans" panose="020B0503050000020004" pitchFamily="34" charset="0"/>
              </a:rPr>
              <a:t>using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the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service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endParaRPr lang="de-DE" sz="2000" dirty="0">
              <a:latin typeface="Fira Sans" panose="020B05030500000200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D32CED-3332-B44B-9B04-48CDE377D454}"/>
              </a:ext>
            </a:extLst>
          </p:cNvPr>
          <p:cNvSpPr/>
          <p:nvPr/>
        </p:nvSpPr>
        <p:spPr>
          <a:xfrm>
            <a:off x="3814528" y="3948699"/>
            <a:ext cx="1600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>
                <a:latin typeface="Fira Sans" panose="020B0503050000020004" pitchFamily="34" charset="0"/>
              </a:rPr>
              <a:t>60% </a:t>
            </a:r>
            <a:r>
              <a:rPr lang="de-DE" sz="1000" dirty="0" err="1">
                <a:latin typeface="Fira Sans" panose="020B0503050000020004" pitchFamily="34" charset="0"/>
              </a:rPr>
              <a:t>of</a:t>
            </a:r>
            <a:r>
              <a:rPr lang="de-DE" sz="1000" dirty="0">
                <a:latin typeface="Fira Sans" panose="020B0503050000020004" pitchFamily="34" charset="0"/>
              </a:rPr>
              <a:t> IXP </a:t>
            </a:r>
            <a:r>
              <a:rPr lang="de-DE" sz="1000" dirty="0" err="1">
                <a:latin typeface="Fira Sans" panose="020B0503050000020004" pitchFamily="34" charset="0"/>
              </a:rPr>
              <a:t>member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ASes</a:t>
            </a:r>
            <a:br>
              <a:rPr lang="de-DE" sz="1000" dirty="0">
                <a:latin typeface="Fira Sans" panose="020B0503050000020004" pitchFamily="34" charset="0"/>
              </a:rPr>
            </a:br>
            <a:r>
              <a:rPr lang="de-DE" sz="1000" dirty="0" err="1">
                <a:latin typeface="Fira Sans" panose="020B0503050000020004" pitchFamily="34" charset="0"/>
              </a:rPr>
              <a:t>using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the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service</a:t>
            </a:r>
            <a:endParaRPr lang="de-DE" sz="2000" dirty="0">
              <a:latin typeface="Fira Sans" panose="020B05030500000200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7727FB-0CF4-FD40-86F4-F88E63AC83BC}"/>
              </a:ext>
            </a:extLst>
          </p:cNvPr>
          <p:cNvSpPr/>
          <p:nvPr/>
        </p:nvSpPr>
        <p:spPr>
          <a:xfrm>
            <a:off x="6456590" y="3948699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00" dirty="0">
                <a:latin typeface="Fira Sans" panose="020B0503050000020004" pitchFamily="34" charset="0"/>
              </a:rPr>
              <a:t>100% </a:t>
            </a:r>
            <a:r>
              <a:rPr lang="de-DE" sz="1000" dirty="0" err="1">
                <a:latin typeface="Fira Sans" panose="020B0503050000020004" pitchFamily="34" charset="0"/>
              </a:rPr>
              <a:t>of</a:t>
            </a:r>
            <a:r>
              <a:rPr lang="de-DE" sz="1000" dirty="0">
                <a:latin typeface="Fira Sans" panose="020B0503050000020004" pitchFamily="34" charset="0"/>
              </a:rPr>
              <a:t> IXP </a:t>
            </a:r>
            <a:r>
              <a:rPr lang="de-DE" sz="1000" dirty="0" err="1">
                <a:latin typeface="Fira Sans" panose="020B0503050000020004" pitchFamily="34" charset="0"/>
              </a:rPr>
              <a:t>member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ASes</a:t>
            </a:r>
            <a:br>
              <a:rPr lang="de-DE" sz="1000" dirty="0">
                <a:latin typeface="Fira Sans" panose="020B0503050000020004" pitchFamily="34" charset="0"/>
              </a:rPr>
            </a:br>
            <a:r>
              <a:rPr lang="de-DE" sz="1000" dirty="0" err="1">
                <a:latin typeface="Fira Sans" panose="020B0503050000020004" pitchFamily="34" charset="0"/>
              </a:rPr>
              <a:t>using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the</a:t>
            </a:r>
            <a:r>
              <a:rPr lang="de-DE" sz="1000" dirty="0">
                <a:latin typeface="Fira Sans" panose="020B0503050000020004" pitchFamily="34" charset="0"/>
              </a:rPr>
              <a:t> </a:t>
            </a:r>
            <a:r>
              <a:rPr lang="de-DE" sz="1000" dirty="0" err="1">
                <a:latin typeface="Fira Sans" panose="020B0503050000020004" pitchFamily="34" charset="0"/>
              </a:rPr>
              <a:t>service</a:t>
            </a:r>
            <a:endParaRPr lang="de-DE" sz="1000" dirty="0">
              <a:latin typeface="Fira Sans" panose="020B0503050000020004" pitchFamily="34" charset="0"/>
            </a:endParaRPr>
          </a:p>
          <a:p>
            <a:pPr algn="ctr"/>
            <a:r>
              <a:rPr lang="de-DE" sz="1000" b="1" dirty="0">
                <a:latin typeface="Fira Sans" panose="020B0503050000020004" pitchFamily="34" charset="0"/>
                <a:sym typeface="Wingdings" panose="05000000000000000000" pitchFamily="2" charset="2"/>
              </a:rPr>
              <a:t> This </a:t>
            </a:r>
            <a:r>
              <a:rPr lang="de-DE" sz="1000" b="1" dirty="0" err="1">
                <a:latin typeface="Fira Sans" panose="020B0503050000020004" pitchFamily="34" charset="0"/>
                <a:sym typeface="Wingdings" panose="05000000000000000000" pitchFamily="2" charset="2"/>
              </a:rPr>
              <a:t>defines</a:t>
            </a:r>
            <a:r>
              <a:rPr lang="de-DE" sz="1000" b="1" dirty="0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de-DE" sz="1000" b="1" dirty="0" err="1">
                <a:latin typeface="Fira Sans" panose="020B0503050000020004" pitchFamily="34" charset="0"/>
                <a:sym typeface="Wingdings" panose="05000000000000000000" pitchFamily="2" charset="2"/>
              </a:rPr>
              <a:t>our</a:t>
            </a:r>
            <a:r>
              <a:rPr lang="de-DE" sz="1000" b="1" dirty="0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de-DE" sz="1000" b="1" dirty="0" err="1">
                <a:latin typeface="Fira Sans" panose="020B0503050000020004" pitchFamily="34" charset="0"/>
                <a:sym typeface="Wingdings" panose="05000000000000000000" pitchFamily="2" charset="2"/>
              </a:rPr>
              <a:t>configured</a:t>
            </a:r>
            <a:r>
              <a:rPr lang="de-DE" sz="1000" b="1" dirty="0">
                <a:latin typeface="Fira Sans" panose="020B0503050000020004" pitchFamily="34" charset="0"/>
                <a:sym typeface="Wingdings" panose="05000000000000000000" pitchFamily="2" charset="2"/>
              </a:rPr>
              <a:t> </a:t>
            </a:r>
            <a:r>
              <a:rPr lang="de-DE" sz="1000" b="1" dirty="0" err="1">
                <a:latin typeface="Fira Sans" panose="020B0503050000020004" pitchFamily="34" charset="0"/>
                <a:sym typeface="Wingdings" panose="05000000000000000000" pitchFamily="2" charset="2"/>
              </a:rPr>
              <a:t>limits</a:t>
            </a:r>
            <a:endParaRPr lang="de-DE" sz="2000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408E9F-2A95-7649-A2AD-3C0EE876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Volumetric</a:t>
            </a:r>
            <a:r>
              <a:rPr lang="de-DE" dirty="0"/>
              <a:t> </a:t>
            </a:r>
            <a:r>
              <a:rPr lang="de-DE" dirty="0" err="1"/>
              <a:t>DDoS</a:t>
            </a:r>
            <a:r>
              <a:rPr lang="de-DE" dirty="0"/>
              <a:t> </a:t>
            </a:r>
            <a:r>
              <a:rPr lang="de-DE" dirty="0" err="1"/>
              <a:t>Attacks</a:t>
            </a:r>
            <a:endParaRPr lang="de-DE" dirty="0"/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18144ABC-1A15-EE43-8D6E-76A3F45C4F41}"/>
              </a:ext>
            </a:extLst>
          </p:cNvPr>
          <p:cNvSpPr/>
          <p:nvPr/>
        </p:nvSpPr>
        <p:spPr>
          <a:xfrm>
            <a:off x="862935" y="3503218"/>
            <a:ext cx="901643" cy="65193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riangle 8">
            <a:extLst>
              <a:ext uri="{FF2B5EF4-FFF2-40B4-BE49-F238E27FC236}">
                <a16:creationId xmlns:a16="http://schemas.microsoft.com/office/drawing/2014/main" id="{F8C4A5D1-90B6-2A42-BFA0-517A953317F9}"/>
              </a:ext>
            </a:extLst>
          </p:cNvPr>
          <p:cNvSpPr/>
          <p:nvPr/>
        </p:nvSpPr>
        <p:spPr>
          <a:xfrm>
            <a:off x="1358862" y="2903617"/>
            <a:ext cx="1204547" cy="12512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9FC2026-553B-8442-AE36-FCE8681B9823}"/>
              </a:ext>
            </a:extLst>
          </p:cNvPr>
          <p:cNvSpPr txBox="1"/>
          <p:nvPr/>
        </p:nvSpPr>
        <p:spPr>
          <a:xfrm>
            <a:off x="3076909" y="4113138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3F4D"/>
                </a:solidFill>
                <a:latin typeface="Raleway" charset="0"/>
                <a:ea typeface="Raleway" charset="0"/>
                <a:cs typeface="Raleway" charset="0"/>
              </a:rPr>
              <a:t>‘19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421B052-9A1B-FE48-A1E6-FCCC0E71D922}"/>
              </a:ext>
            </a:extLst>
          </p:cNvPr>
          <p:cNvSpPr txBox="1"/>
          <p:nvPr/>
        </p:nvSpPr>
        <p:spPr>
          <a:xfrm>
            <a:off x="2286009" y="4113138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3F4D"/>
                </a:solidFill>
                <a:latin typeface="Raleway" charset="0"/>
                <a:ea typeface="Raleway" charset="0"/>
                <a:cs typeface="Raleway" charset="0"/>
              </a:rPr>
              <a:t>‘18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CB05C7E4-09D7-F549-8BF2-FBF50D5D50D9}"/>
              </a:ext>
            </a:extLst>
          </p:cNvPr>
          <p:cNvSpPr txBox="1"/>
          <p:nvPr/>
        </p:nvSpPr>
        <p:spPr>
          <a:xfrm>
            <a:off x="1600194" y="4113138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3F4D"/>
                </a:solidFill>
                <a:latin typeface="Raleway" charset="0"/>
                <a:ea typeface="Raleway" charset="0"/>
                <a:cs typeface="Raleway" charset="0"/>
              </a:rPr>
              <a:t>‘16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9D59DCB-5D07-164D-BCAF-79BE3EC9EBC5}"/>
              </a:ext>
            </a:extLst>
          </p:cNvPr>
          <p:cNvSpPr txBox="1"/>
          <p:nvPr/>
        </p:nvSpPr>
        <p:spPr>
          <a:xfrm>
            <a:off x="939126" y="4113138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C3F4D"/>
                </a:solidFill>
                <a:latin typeface="Raleway" charset="0"/>
                <a:ea typeface="Raleway" charset="0"/>
                <a:cs typeface="Raleway" charset="0"/>
              </a:rPr>
              <a:t>‘15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3BC48F1C-3970-8547-A32E-587B829F7E8A}"/>
              </a:ext>
            </a:extLst>
          </p:cNvPr>
          <p:cNvSpPr txBox="1"/>
          <p:nvPr/>
        </p:nvSpPr>
        <p:spPr>
          <a:xfrm>
            <a:off x="2293940" y="1891733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1.7 </a:t>
            </a:r>
            <a:r>
              <a:rPr lang="en-US" sz="1800" b="1" dirty="0" err="1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Tbps</a:t>
            </a:r>
            <a:endParaRPr lang="en-US" sz="1800" b="1" dirty="0">
              <a:solidFill>
                <a:srgbClr val="1C3F4D"/>
              </a:solidFill>
              <a:latin typeface="Fira Sans" panose="020B0503050000020004" pitchFamily="34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B96D8D5-7F41-5A47-8BB8-FA1DEC96E162}"/>
              </a:ext>
            </a:extLst>
          </p:cNvPr>
          <p:cNvSpPr txBox="1"/>
          <p:nvPr/>
        </p:nvSpPr>
        <p:spPr>
          <a:xfrm>
            <a:off x="469202" y="313388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200 Gbps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A31758C3-B8C7-C643-909F-6ADF81619F2F}"/>
              </a:ext>
            </a:extLst>
          </p:cNvPr>
          <p:cNvSpPr txBox="1"/>
          <p:nvPr/>
        </p:nvSpPr>
        <p:spPr>
          <a:xfrm>
            <a:off x="1448207" y="24191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1 </a:t>
            </a:r>
            <a:r>
              <a:rPr lang="en-US" sz="1800" b="1" dirty="0" err="1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Tbps</a:t>
            </a:r>
            <a:endParaRPr lang="en-US" sz="1800" b="1" dirty="0">
              <a:solidFill>
                <a:srgbClr val="1C3F4D"/>
              </a:solidFill>
              <a:latin typeface="Fira Sans" panose="020B0503050000020004" pitchFamily="34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D4CCFA93-F657-0440-B32E-C0D9B579C5BA}"/>
              </a:ext>
            </a:extLst>
          </p:cNvPr>
          <p:cNvSpPr txBox="1"/>
          <p:nvPr/>
        </p:nvSpPr>
        <p:spPr>
          <a:xfrm>
            <a:off x="3316977" y="120624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? </a:t>
            </a:r>
            <a:r>
              <a:rPr lang="en-US" sz="1800" b="1" dirty="0" err="1">
                <a:solidFill>
                  <a:srgbClr val="1C3F4D"/>
                </a:solidFill>
                <a:latin typeface="Fira Sans" panose="020B0503050000020004" pitchFamily="34" charset="0"/>
                <a:ea typeface="Montserrat" charset="0"/>
                <a:cs typeface="Montserrat" charset="0"/>
              </a:rPr>
              <a:t>Tbps</a:t>
            </a:r>
            <a:endParaRPr lang="en-US" sz="1800" b="1" dirty="0">
              <a:solidFill>
                <a:srgbClr val="1C3F4D"/>
              </a:solidFill>
              <a:latin typeface="Fira Sans" panose="020B0503050000020004" pitchFamily="34" charset="0"/>
              <a:ea typeface="Montserrat" charset="0"/>
              <a:cs typeface="Montserrat" charset="0"/>
            </a:endParaRPr>
          </a:p>
        </p:txBody>
      </p:sp>
      <p:sp>
        <p:nvSpPr>
          <p:cNvPr id="17" name="Triangle 19">
            <a:extLst>
              <a:ext uri="{FF2B5EF4-FFF2-40B4-BE49-F238E27FC236}">
                <a16:creationId xmlns:a16="http://schemas.microsoft.com/office/drawing/2014/main" id="{0AD1B97C-00FD-3542-B12C-13A1FAC0F214}"/>
              </a:ext>
            </a:extLst>
          </p:cNvPr>
          <p:cNvSpPr/>
          <p:nvPr/>
        </p:nvSpPr>
        <p:spPr>
          <a:xfrm>
            <a:off x="1907744" y="2282813"/>
            <a:ext cx="1610274" cy="188209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riangle 20">
            <a:extLst>
              <a:ext uri="{FF2B5EF4-FFF2-40B4-BE49-F238E27FC236}">
                <a16:creationId xmlns:a16="http://schemas.microsoft.com/office/drawing/2014/main" id="{746EB119-8AA1-4E49-86EE-633C73488DB0}"/>
              </a:ext>
            </a:extLst>
          </p:cNvPr>
          <p:cNvSpPr/>
          <p:nvPr/>
        </p:nvSpPr>
        <p:spPr>
          <a:xfrm>
            <a:off x="2714999" y="1594181"/>
            <a:ext cx="1978331" cy="2560710"/>
          </a:xfrm>
          <a:prstGeom prst="triangle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04A13A-1AD2-B74A-AA84-9CD583AB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66" y="354459"/>
            <a:ext cx="2716921" cy="2779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763B22-78A0-B842-962B-46A248D2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964" y="2165247"/>
            <a:ext cx="2864001" cy="234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56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0562-0854-E742-94B1-6CA58894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Experiment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0336-4272-3B40-A312-61192D163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278194"/>
            <a:ext cx="4017290" cy="2948206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How “effective“ is it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NTP DDoS attack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AS at IXP via ML peering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Attacks for 10 min to /32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Drop / shape UDP NTP</a:t>
            </a:r>
          </a:p>
          <a:p>
            <a:r>
              <a:rPr lang="en-US" dirty="0">
                <a:latin typeface="Fira Sans" panose="020B0503050000020004" pitchFamily="34" charset="0"/>
              </a:rPr>
              <a:t> Traffic: 1000 to 200 to 0 </a:t>
            </a:r>
            <a:r>
              <a:rPr lang="en-US" dirty="0" err="1">
                <a:latin typeface="Fira Sans" panose="020B0503050000020004" pitchFamily="34" charset="0"/>
              </a:rPr>
              <a:t>Mbps</a:t>
            </a:r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Peers: 60 to (almost) 0</a:t>
            </a:r>
          </a:p>
          <a:p>
            <a:pPr lvl="1"/>
            <a:endParaRPr lang="en-US" dirty="0">
              <a:latin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538CA-128F-1A4E-A26F-B0854F0F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13" y="1018800"/>
            <a:ext cx="4713586" cy="3387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5448B-2740-574F-B297-B94607548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12" y="1018800"/>
            <a:ext cx="4786775" cy="33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17CA-5FC0-D147-B92C-9F11F73E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E70AB-5177-0046-8BAE-7DC93884B1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893888"/>
            <a:ext cx="8088964" cy="3175200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A number of DDoS mitigation solutions exist, but …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We identify and measure Blackholing limitations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We propose Advanced Blackholing, combining the benefits and overcome problems of today’s DDoS defense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We implement a new system with a BGP and API interface</a:t>
            </a:r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 </a:t>
            </a:r>
          </a:p>
          <a:p>
            <a:r>
              <a:rPr lang="en-US" dirty="0">
                <a:latin typeface="Fira Sans" panose="020B0503050000020004" pitchFamily="34" charset="0"/>
              </a:rPr>
              <a:t> We evaluated and proved scalability</a:t>
            </a:r>
          </a:p>
        </p:txBody>
      </p:sp>
    </p:spTree>
    <p:extLst>
      <p:ext uri="{BB962C8B-B14F-4D97-AF65-F5344CB8AC3E}">
        <p14:creationId xmlns:p14="http://schemas.microsoft.com/office/powerpoint/2010/main" val="9377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32" y="-148660"/>
            <a:ext cx="9326880" cy="6365497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-14400" y="3297600"/>
            <a:ext cx="9162000" cy="185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-1191472" y="253117"/>
            <a:ext cx="7380288" cy="534676"/>
          </a:xfrm>
        </p:spPr>
        <p:txBody>
          <a:bodyPr/>
          <a:lstStyle/>
          <a:p>
            <a:pPr algn="ctr"/>
            <a:r>
              <a:rPr lang="de-DE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" panose="020B0503050000020004" pitchFamily="34" charset="0"/>
              </a:rPr>
              <a:t>Q &amp;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146D-6521-1E4A-B98F-A071BE26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092" y="-80924"/>
            <a:ext cx="4709151" cy="48113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B8E2B-5766-EA4F-BAF9-CEAAB519A1D5}"/>
              </a:ext>
            </a:extLst>
          </p:cNvPr>
          <p:cNvSpPr txBox="1"/>
          <p:nvPr/>
        </p:nvSpPr>
        <p:spPr>
          <a:xfrm>
            <a:off x="978365" y="2726321"/>
            <a:ext cx="683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Fira Sans" panose="020B0503050000020004" pitchFamily="34" charset="0"/>
              </a:rPr>
              <a:t>@</a:t>
            </a:r>
            <a:r>
              <a:rPr lang="en-US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ChrisDicel</a:t>
            </a:r>
            <a:r>
              <a:rPr lang="en-US" sz="1800" dirty="0">
                <a:solidFill>
                  <a:schemeClr val="bg1"/>
                </a:solidFill>
                <a:latin typeface="Fira Sans" panose="020B05030500000200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561D22-A062-EC46-A03B-4C203CF5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26" y="2672701"/>
            <a:ext cx="578165" cy="5073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34619E-8E74-9545-AE9F-0CEBD571091A}"/>
              </a:ext>
            </a:extLst>
          </p:cNvPr>
          <p:cNvSpPr/>
          <p:nvPr/>
        </p:nvSpPr>
        <p:spPr>
          <a:xfrm>
            <a:off x="961436" y="2159289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christoph.dietzel</a:t>
            </a:r>
            <a:r>
              <a:rPr lang="en-US" sz="1800" dirty="0">
                <a:solidFill>
                  <a:schemeClr val="bg1"/>
                </a:solidFill>
                <a:latin typeface="Fira Sans" panose="020B0503050000020004" pitchFamily="34" charset="0"/>
              </a:rPr>
              <a:t> (at) de-</a:t>
            </a:r>
            <a:r>
              <a:rPr lang="en-US" sz="1800" dirty="0" err="1">
                <a:solidFill>
                  <a:schemeClr val="bg1"/>
                </a:solidFill>
                <a:latin typeface="Fira Sans" panose="020B0503050000020004" pitchFamily="34" charset="0"/>
              </a:rPr>
              <a:t>cix.net</a:t>
            </a:r>
            <a:endParaRPr lang="en-US" sz="18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F9C85E-8393-9E4C-81E5-7E42EFF56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5" y="2139175"/>
            <a:ext cx="555436" cy="4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63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Kabelführungen_DX6_gelbe_Fasern_blaue_Kupfer-202-fin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6017" y="-1285875"/>
            <a:ext cx="9250017" cy="88170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271148" y="4731544"/>
            <a:ext cx="729853" cy="404813"/>
          </a:xfrm>
          <a:prstGeom prst="rect">
            <a:avLst/>
          </a:prstGeom>
        </p:spPr>
        <p:txBody>
          <a:bodyPr/>
          <a:lstStyle/>
          <a:p>
            <a:fld id="{5BF12CA6-6CA7-4971-856A-61106D17B7FC}" type="slidenum">
              <a:rPr lang="de-DE" altLang="en-US" smtClean="0"/>
              <a:pPr/>
              <a:t>23</a:t>
            </a:fld>
            <a:endParaRPr lang="de-DE" altLang="en-US" dirty="0"/>
          </a:p>
        </p:txBody>
      </p:sp>
      <p:sp>
        <p:nvSpPr>
          <p:cNvPr id="7" name="Rechteck 6"/>
          <p:cNvSpPr/>
          <p:nvPr/>
        </p:nvSpPr>
        <p:spPr bwMode="auto">
          <a:xfrm>
            <a:off x="971550" y="-57150"/>
            <a:ext cx="4800600" cy="9429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hangingPunct="0"/>
            <a:endParaRPr lang="de-DE" sz="1800">
              <a:solidFill>
                <a:srgbClr val="000000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450182" y="64294"/>
            <a:ext cx="4005091" cy="742950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de-DE" sz="3000" b="1" i="1" kern="1200" dirty="0">
                <a:solidFill>
                  <a:srgbClr val="1C3F4D"/>
                </a:solidFill>
                <a:effectLst>
                  <a:outerShdw blurRad="34925" dist="25400" dir="2700000" algn="tl" rotWithShape="0">
                    <a:srgbClr val="000000">
                      <a:alpha val="43000"/>
                    </a:srgbClr>
                  </a:outerShdw>
                </a:effectLst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 b="1" i="1">
                <a:solidFill>
                  <a:srgbClr val="1C3F4D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3300" dirty="0">
                <a:solidFill>
                  <a:schemeClr val="bg1"/>
                </a:solidFill>
                <a:effectLst>
                  <a:outerShdw blurRad="47625" dist="254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B5CFA-CD17-094D-AF18-851ED165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6" y="462923"/>
            <a:ext cx="8108908" cy="40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6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DEA1-3384-4D48-B3A9-D8DE6D8B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61" y="464370"/>
            <a:ext cx="5730269" cy="39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2B002-1DB9-004C-8229-69448F17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80" y="560444"/>
            <a:ext cx="5188093" cy="36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B8904-4890-4543-8295-54CD78FD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ISP </a:t>
            </a:r>
            <a:r>
              <a:rPr lang="de-DE" dirty="0" err="1"/>
              <a:t>DDoS</a:t>
            </a:r>
            <a:r>
              <a:rPr lang="de-DE" dirty="0"/>
              <a:t> Defense Toolbox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677EBC-0565-B044-8C40-3713F9C1B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3149822"/>
              </p:ext>
            </p:extLst>
          </p:nvPr>
        </p:nvGraphicFramePr>
        <p:xfrm>
          <a:off x="1399843" y="735097"/>
          <a:ext cx="6526064" cy="4192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hteck 1"/>
          <p:cNvSpPr/>
          <p:nvPr/>
        </p:nvSpPr>
        <p:spPr>
          <a:xfrm>
            <a:off x="1310326" y="1960775"/>
            <a:ext cx="1536569" cy="2601798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936412" y="1960775"/>
            <a:ext cx="1536569" cy="2601798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562498" y="1960775"/>
            <a:ext cx="1536569" cy="2601798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34050" y="1960775"/>
            <a:ext cx="1536569" cy="2601798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</p:spTree>
    <p:extLst>
      <p:ext uri="{BB962C8B-B14F-4D97-AF65-F5344CB8AC3E}">
        <p14:creationId xmlns:p14="http://schemas.microsoft.com/office/powerpoint/2010/main" val="107307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2D39-FF83-3A45-A836-8AF7A246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Defense at IXPs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7B58-6E92-BD47-8FB6-D58A131A80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Combine good properties of existing solutions</a:t>
            </a:r>
          </a:p>
          <a:p>
            <a:r>
              <a:rPr lang="en-US" dirty="0">
                <a:latin typeface="Fira Sans" panose="020B0503050000020004" pitchFamily="34" charset="0"/>
              </a:rPr>
              <a:t> Eradicate current shortcomings</a:t>
            </a: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+ IXPs offer services to hundreds of </a:t>
            </a:r>
            <a:r>
              <a:rPr lang="en-US" dirty="0" err="1">
                <a:latin typeface="Fira Sans" panose="020B0503050000020004" pitchFamily="34" charset="0"/>
              </a:rPr>
              <a:t>Ases</a:t>
            </a:r>
            <a:endParaRPr lang="en-US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+ IXPs have multiple </a:t>
            </a:r>
            <a:r>
              <a:rPr lang="en-US" dirty="0" err="1">
                <a:latin typeface="Fira Sans" panose="020B0503050000020004" pitchFamily="34" charset="0"/>
              </a:rPr>
              <a:t>Tbps</a:t>
            </a:r>
            <a:r>
              <a:rPr lang="en-US" dirty="0">
                <a:latin typeface="Fira Sans" panose="020B0503050000020004" pitchFamily="34" charset="0"/>
              </a:rPr>
              <a:t> capacity</a:t>
            </a:r>
          </a:p>
          <a:p>
            <a:pPr marL="0" indent="0">
              <a:buNone/>
            </a:pPr>
            <a:r>
              <a:rPr lang="en-US" dirty="0">
                <a:latin typeface="Fira Sans" panose="020B0503050000020004" pitchFamily="34" charset="0"/>
              </a:rPr>
              <a:t>+ Trusted part of the Internet community</a:t>
            </a:r>
          </a:p>
        </p:txBody>
      </p:sp>
    </p:spTree>
    <p:extLst>
      <p:ext uri="{BB962C8B-B14F-4D97-AF65-F5344CB8AC3E}">
        <p14:creationId xmlns:p14="http://schemas.microsoft.com/office/powerpoint/2010/main" val="323568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A867-CDAE-0C46-97A4-A8BAB4A3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at IXPs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3FBD537-BE15-544C-9739-6CE40136AE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3456" y="1236805"/>
            <a:ext cx="8088313" cy="317310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878B9-F2D1-3C42-8F99-F45548BE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6" y="1150032"/>
            <a:ext cx="8497870" cy="3346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C81E8F-2464-0041-8E09-948C04C4BBE0}"/>
              </a:ext>
            </a:extLst>
          </p:cNvPr>
          <p:cNvSpPr/>
          <p:nvPr/>
        </p:nvSpPr>
        <p:spPr>
          <a:xfrm>
            <a:off x="265471" y="1337187"/>
            <a:ext cx="4119716" cy="2871019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en-US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E71DC-7E4E-E446-95F4-CA51A332BEB5}"/>
              </a:ext>
            </a:extLst>
          </p:cNvPr>
          <p:cNvSpPr txBox="1"/>
          <p:nvPr/>
        </p:nvSpPr>
        <p:spPr>
          <a:xfrm>
            <a:off x="8168646" y="2823357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 pitchFamily="34" charset="0"/>
              </a:rPr>
              <a:t>①</a:t>
            </a:r>
            <a:endParaRPr lang="en-US" sz="3000" b="1" dirty="0">
              <a:latin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0571A-6EDC-774D-B498-3E7876E8C21C}"/>
              </a:ext>
            </a:extLst>
          </p:cNvPr>
          <p:cNvSpPr txBox="1"/>
          <p:nvPr/>
        </p:nvSpPr>
        <p:spPr>
          <a:xfrm>
            <a:off x="4994788" y="1337187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②</a:t>
            </a:r>
            <a:endParaRPr lang="en-US" sz="3000" b="1" dirty="0">
              <a:latin typeface="Fira Sans" panose="020B050305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111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A867-CDAE-0C46-97A4-A8BAB4A3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at IXPs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3FBD537-BE15-544C-9739-6CE40136AE9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83456" y="1236805"/>
            <a:ext cx="8088313" cy="317310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878B9-F2D1-3C42-8F99-F45548BE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6" y="1150032"/>
            <a:ext cx="8497870" cy="334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A283F-4A75-CF4D-9CA3-0B793FC13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24" y="1558587"/>
            <a:ext cx="8322334" cy="2331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BED48-D09E-6040-981F-13C85833EC03}"/>
              </a:ext>
            </a:extLst>
          </p:cNvPr>
          <p:cNvSpPr txBox="1"/>
          <p:nvPr/>
        </p:nvSpPr>
        <p:spPr>
          <a:xfrm>
            <a:off x="1787511" y="2076105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①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7BC5-F149-5F4F-A516-611F199E45DE}"/>
              </a:ext>
            </a:extLst>
          </p:cNvPr>
          <p:cNvSpPr txBox="1"/>
          <p:nvPr/>
        </p:nvSpPr>
        <p:spPr>
          <a:xfrm>
            <a:off x="2849103" y="2340697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②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E5425-6158-7041-AEFC-C826BF4C6FA2}"/>
              </a:ext>
            </a:extLst>
          </p:cNvPr>
          <p:cNvSpPr txBox="1"/>
          <p:nvPr/>
        </p:nvSpPr>
        <p:spPr>
          <a:xfrm>
            <a:off x="6931600" y="2524094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③</a:t>
            </a:r>
            <a:endParaRPr lang="en-US" sz="3000" b="1" dirty="0">
              <a:latin typeface="Fira Sans" panose="020B050305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70129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A867-CDAE-0C46-97A4-A8BAB4A3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A283F-4A75-CF4D-9CA3-0B793FC1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5199" y="1473238"/>
            <a:ext cx="8322334" cy="233112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D4503-1F7F-A749-9113-EC214DB5FB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57135" y="1650221"/>
            <a:ext cx="4094764" cy="2753161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Blocks unwanted and wanted traffic </a:t>
            </a: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Behavior is hard to predict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Fira Sans" panose="020B0503050000020004" pitchFamily="34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Fira Sans" panose="020B0503050000020004" pitchFamily="34" charset="0"/>
              </a:rPr>
              <a:t> No effect on a subset of </a:t>
            </a:r>
            <a:r>
              <a:rPr lang="en-US" sz="1600" dirty="0" err="1">
                <a:latin typeface="Fira Sans" panose="020B0503050000020004" pitchFamily="34" charset="0"/>
              </a:rPr>
              <a:t>peerings</a:t>
            </a:r>
            <a:endParaRPr lang="en-US" sz="1600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18BD0-9731-C14E-9AF9-E170156DF5E4}"/>
              </a:ext>
            </a:extLst>
          </p:cNvPr>
          <p:cNvSpPr txBox="1"/>
          <p:nvPr/>
        </p:nvSpPr>
        <p:spPr>
          <a:xfrm>
            <a:off x="2870877" y="2438745"/>
            <a:ext cx="403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>
                <a:latin typeface="Fira Sans" panose="020B0503050000020004"/>
              </a:rPr>
              <a:t>③</a:t>
            </a:r>
            <a:endParaRPr lang="en-US" sz="3000" b="1" dirty="0">
              <a:latin typeface="Fira Sans" panose="020B05030500000200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350A2-1B98-0A42-BBA4-505D80D4A912}"/>
              </a:ext>
            </a:extLst>
          </p:cNvPr>
          <p:cNvSpPr/>
          <p:nvPr/>
        </p:nvSpPr>
        <p:spPr>
          <a:xfrm>
            <a:off x="-1809136" y="1340219"/>
            <a:ext cx="2148206" cy="24777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108000" bIns="108000" rtlCol="0" anchor="ctr"/>
          <a:lstStyle/>
          <a:p>
            <a:pPr algn="ctr"/>
            <a:endParaRPr lang="de-DE" sz="1700" dirty="0" err="1">
              <a:solidFill>
                <a:prstClr val="white"/>
              </a:solidFill>
              <a:latin typeface="BentonSans-Book"/>
              <a:cs typeface="BentonSans-Book"/>
            </a:endParaRPr>
          </a:p>
        </p:txBody>
      </p:sp>
    </p:spTree>
    <p:extLst>
      <p:ext uri="{BB962C8B-B14F-4D97-AF65-F5344CB8AC3E}">
        <p14:creationId xmlns:p14="http://schemas.microsoft.com/office/powerpoint/2010/main" val="33753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AF61-2DF5-8643-B30F-9C865047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2EEA6-E6D2-3046-A67E-BF87F57A2C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209368"/>
            <a:ext cx="3935096" cy="3017032"/>
          </a:xfrm>
        </p:spPr>
        <p:txBody>
          <a:bodyPr/>
          <a:lstStyle/>
          <a:p>
            <a:r>
              <a:rPr lang="de-DE" dirty="0">
                <a:latin typeface="Fira Sans" panose="020B0503050000020004" pitchFamily="34" charset="0"/>
              </a:rPr>
              <a:t> Relative </a:t>
            </a:r>
            <a:r>
              <a:rPr lang="de-DE" dirty="0" err="1">
                <a:latin typeface="Fira Sans" panose="020B0503050000020004" pitchFamily="34" charset="0"/>
              </a:rPr>
              <a:t>traffic</a:t>
            </a:r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of</a:t>
            </a:r>
            <a:r>
              <a:rPr lang="de-DE" dirty="0">
                <a:latin typeface="Fira Sans" panose="020B0503050000020004" pitchFamily="34" charset="0"/>
              </a:rPr>
              <a:t> 40GE IXP </a:t>
            </a:r>
            <a:r>
              <a:rPr lang="de-DE" dirty="0" err="1">
                <a:latin typeface="Fira Sans" panose="020B0503050000020004" pitchFamily="34" charset="0"/>
              </a:rPr>
              <a:t>port</a:t>
            </a:r>
            <a:endParaRPr lang="de-DE" dirty="0">
              <a:latin typeface="Fira Sans" panose="020B0503050000020004" pitchFamily="34" charset="0"/>
            </a:endParaRPr>
          </a:p>
          <a:p>
            <a:endParaRPr lang="de-DE" dirty="0">
              <a:latin typeface="Fira Sans" panose="020B0503050000020004" pitchFamily="34" charset="0"/>
            </a:endParaRPr>
          </a:p>
          <a:p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Mostly</a:t>
            </a:r>
            <a:r>
              <a:rPr lang="de-DE" dirty="0">
                <a:latin typeface="Fira Sans" panose="020B0503050000020004" pitchFamily="34" charset="0"/>
              </a:rPr>
              <a:t> web </a:t>
            </a:r>
            <a:r>
              <a:rPr lang="de-DE" dirty="0" err="1">
                <a:latin typeface="Fira Sans" panose="020B0503050000020004" pitchFamily="34" charset="0"/>
              </a:rPr>
              <a:t>traffic</a:t>
            </a:r>
            <a:r>
              <a:rPr lang="de-DE" dirty="0">
                <a:latin typeface="Fira Sans" panose="020B0503050000020004" pitchFamily="34" charset="0"/>
              </a:rPr>
              <a:t> (80, 443, …)</a:t>
            </a:r>
          </a:p>
          <a:p>
            <a:endParaRPr lang="de-DE" dirty="0">
              <a:latin typeface="Fira Sans" panose="020B0503050000020004" pitchFamily="34" charset="0"/>
            </a:endParaRPr>
          </a:p>
          <a:p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Attack</a:t>
            </a:r>
            <a:r>
              <a:rPr lang="de-DE" dirty="0">
                <a:latin typeface="Fira Sans" panose="020B0503050000020004" pitchFamily="34" charset="0"/>
              </a:rPr>
              <a:t> 70% </a:t>
            </a:r>
            <a:r>
              <a:rPr lang="de-DE" dirty="0" err="1">
                <a:latin typeface="Fira Sans" panose="020B0503050000020004" pitchFamily="34" charset="0"/>
              </a:rPr>
              <a:t>memcached</a:t>
            </a:r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traffic</a:t>
            </a:r>
            <a:endParaRPr lang="de-DE" dirty="0">
              <a:latin typeface="Fira Sans" panose="020B0503050000020004" pitchFamily="34" charset="0"/>
            </a:endParaRPr>
          </a:p>
          <a:p>
            <a:endParaRPr lang="de-DE" dirty="0">
              <a:latin typeface="Fira Sans" panose="020B0503050000020004" pitchFamily="34" charset="0"/>
            </a:endParaRPr>
          </a:p>
          <a:p>
            <a:r>
              <a:rPr lang="de-DE" dirty="0">
                <a:latin typeface="Fira Sans" panose="020B0503050000020004" pitchFamily="34" charset="0"/>
              </a:rPr>
              <a:t> Still </a:t>
            </a:r>
            <a:r>
              <a:rPr lang="de-DE" dirty="0" err="1">
                <a:latin typeface="Fira Sans" panose="020B0503050000020004" pitchFamily="34" charset="0"/>
              </a:rPr>
              <a:t>significant</a:t>
            </a:r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share</a:t>
            </a:r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of</a:t>
            </a:r>
            <a:r>
              <a:rPr lang="de-DE" dirty="0">
                <a:latin typeface="Fira Sans" panose="020B0503050000020004" pitchFamily="34" charset="0"/>
              </a:rPr>
              <a:t> web </a:t>
            </a:r>
            <a:r>
              <a:rPr lang="de-DE" dirty="0" err="1">
                <a:latin typeface="Fira Sans" panose="020B0503050000020004" pitchFamily="34" charset="0"/>
              </a:rPr>
              <a:t>traffic</a:t>
            </a:r>
            <a:endParaRPr lang="de-DE" dirty="0">
              <a:latin typeface="Fira Sans" panose="020B0503050000020004" pitchFamily="34" charset="0"/>
            </a:endParaRPr>
          </a:p>
          <a:p>
            <a:endParaRPr lang="de-DE" dirty="0">
              <a:latin typeface="Fira Sans" panose="020B0503050000020004" pitchFamily="34" charset="0"/>
            </a:endParaRPr>
          </a:p>
          <a:p>
            <a:pPr marL="0" indent="0">
              <a:buNone/>
            </a:pPr>
            <a:r>
              <a:rPr lang="de-DE" b="1" dirty="0">
                <a:latin typeface="Fira Sans" panose="020B0503050000020004" pitchFamily="34" charset="0"/>
                <a:sym typeface="Wingdings" pitchFamily="2" charset="2"/>
              </a:rPr>
              <a:t></a:t>
            </a:r>
            <a:r>
              <a:rPr lang="de-DE" b="1" dirty="0">
                <a:latin typeface="Fira Sans" panose="020B0503050000020004" pitchFamily="34" charset="0"/>
              </a:rPr>
              <a:t>  </a:t>
            </a:r>
            <a:r>
              <a:rPr lang="de-DE" b="1" dirty="0" err="1">
                <a:latin typeface="Fira Sans" panose="020B0503050000020004" pitchFamily="34" charset="0"/>
              </a:rPr>
              <a:t>Collateral</a:t>
            </a:r>
            <a:r>
              <a:rPr lang="de-DE" b="1" dirty="0">
                <a:latin typeface="Fira Sans" panose="020B0503050000020004" pitchFamily="34" charset="0"/>
              </a:rPr>
              <a:t> </a:t>
            </a:r>
            <a:r>
              <a:rPr lang="de-DE" b="1" dirty="0" err="1">
                <a:latin typeface="Fira Sans" panose="020B0503050000020004" pitchFamily="34" charset="0"/>
              </a:rPr>
              <a:t>damage</a:t>
            </a:r>
            <a:r>
              <a:rPr lang="de-DE" b="1" dirty="0">
                <a:latin typeface="Fira Sans" panose="020B0503050000020004" pitchFamily="34" charset="0"/>
              </a:rPr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67535-612E-9940-8874-7A58F95AA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85" y="1070536"/>
            <a:ext cx="3897014" cy="356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0562-0854-E742-94B1-6CA58894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Blackholing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0336-4272-3B40-A312-61192D163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2935" y="1278194"/>
            <a:ext cx="3915542" cy="2948206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 All or nothing approach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Prefix granularity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Per peer selection at IXPs</a:t>
            </a:r>
          </a:p>
          <a:p>
            <a:pPr lvl="1"/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 Blackholing traffic: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99.94% UDP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Expected L4 ports (NTP, LDAP, …)</a:t>
            </a:r>
          </a:p>
          <a:p>
            <a:pPr lvl="1"/>
            <a:endParaRPr lang="en-US" dirty="0">
              <a:latin typeface="Fira Sans" panose="020B0503050000020004" pitchFamily="34" charset="0"/>
            </a:endParaRPr>
          </a:p>
          <a:p>
            <a:pPr marL="140904" lvl="1" indent="0">
              <a:buNone/>
            </a:pPr>
            <a:r>
              <a:rPr lang="en-US" b="1" dirty="0">
                <a:latin typeface="Fira Sans" panose="020B0503050000020004" pitchFamily="34" charset="0"/>
                <a:sym typeface="Wingdings" pitchFamily="2" charset="2"/>
              </a:rPr>
              <a:t></a:t>
            </a:r>
            <a:r>
              <a:rPr lang="en-US" b="1" dirty="0">
                <a:latin typeface="Fira Sans" panose="020B0503050000020004" pitchFamily="34" charset="0"/>
              </a:rPr>
              <a:t>  More granularity needed!</a:t>
            </a:r>
          </a:p>
          <a:p>
            <a:pPr marL="140904" lvl="1" indent="0">
              <a:buNone/>
            </a:pPr>
            <a:endParaRPr lang="en-US" dirty="0">
              <a:latin typeface="Fira Sans" panose="020B0503050000020004" pitchFamily="34" charset="0"/>
            </a:endParaRPr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E8B1E-2988-5F45-A9CE-E7EE5CA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25" y="1420311"/>
            <a:ext cx="3607829" cy="28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F_Theme_screen_150428">
  <a:themeElements>
    <a:clrScheme name="Farben_DE_CI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96FA1"/>
      </a:accent1>
      <a:accent2>
        <a:srgbClr val="1C3F4D"/>
      </a:accent2>
      <a:accent3>
        <a:srgbClr val="F7DA0F"/>
      </a:accent3>
      <a:accent4>
        <a:srgbClr val="C20E1A"/>
      </a:accent4>
      <a:accent5>
        <a:srgbClr val="80A5BB"/>
      </a:accent5>
      <a:accent6>
        <a:srgbClr val="0CA0C5"/>
      </a:accent6>
      <a:hlink>
        <a:srgbClr val="096FA1"/>
      </a:hlink>
      <a:folHlink>
        <a:srgbClr val="85DFD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lIns="108000" tIns="108000" bIns="108000" rtlCol="0" anchor="ctr"/>
      <a:lstStyle>
        <a:defPPr algn="ctr">
          <a:defRPr sz="1700" dirty="0" err="1">
            <a:solidFill>
              <a:prstClr val="white"/>
            </a:solidFill>
            <a:latin typeface="BentonSans-Book"/>
            <a:cs typeface="BentonSans-Boo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/>
          </a:solidFill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444444"/>
      </a:dk1>
      <a:lt1>
        <a:srgbClr val="FFFFFF"/>
      </a:lt1>
      <a:dk2>
        <a:srgbClr val="5F6060"/>
      </a:dk2>
      <a:lt2>
        <a:srgbClr val="D3D3D3"/>
      </a:lt2>
      <a:accent1>
        <a:srgbClr val="800000"/>
      </a:accent1>
      <a:accent2>
        <a:srgbClr val="AB0003"/>
      </a:accent2>
      <a:accent3>
        <a:srgbClr val="590401"/>
      </a:accent3>
      <a:accent4>
        <a:srgbClr val="004080"/>
      </a:accent4>
      <a:accent5>
        <a:srgbClr val="042F5C"/>
      </a:accent5>
      <a:accent6>
        <a:srgbClr val="939399"/>
      </a:accent6>
      <a:hlink>
        <a:srgbClr val="FF2600"/>
      </a:hlink>
      <a:folHlink>
        <a:srgbClr val="1A80E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LEBEMAN">
  <a:themeElements>
    <a:clrScheme name="LEBEMAN">
      <a:dk1>
        <a:srgbClr val="09244C"/>
      </a:dk1>
      <a:lt1>
        <a:srgbClr val="FFFFFF"/>
      </a:lt1>
      <a:dk2>
        <a:srgbClr val="09244C"/>
      </a:dk2>
      <a:lt2>
        <a:srgbClr val="B3E900"/>
      </a:lt2>
      <a:accent1>
        <a:srgbClr val="009CDA"/>
      </a:accent1>
      <a:accent2>
        <a:srgbClr val="AED8EF"/>
      </a:accent2>
      <a:accent3>
        <a:srgbClr val="D9ECF8"/>
      </a:accent3>
      <a:accent4>
        <a:srgbClr val="C6C8CA"/>
      </a:accent4>
      <a:accent5>
        <a:srgbClr val="77787B"/>
      </a:accent5>
      <a:accent6>
        <a:srgbClr val="B3E900"/>
      </a:accent6>
      <a:hlink>
        <a:srgbClr val="B3E900"/>
      </a:hlink>
      <a:folHlink>
        <a:srgbClr val="77787B"/>
      </a:folHlink>
    </a:clrScheme>
    <a:fontScheme name="Segoe UI Semibold &amp; Regular">
      <a:majorFont>
        <a:latin typeface="Segoe UI Semibold"/>
        <a:ea typeface=""/>
        <a:cs typeface="Segoe UI Black"/>
      </a:majorFont>
      <a:minorFont>
        <a:latin typeface="Segoe UI"/>
        <a:ea typeface=""/>
        <a:cs typeface="Segoe U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4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1689</Words>
  <Application>Microsoft Macintosh PowerPoint</Application>
  <PresentationFormat>On-screen Show (16:9)</PresentationFormat>
  <Paragraphs>258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MS PGothic</vt:lpstr>
      <vt:lpstr>Arial</vt:lpstr>
      <vt:lpstr>BentonSans-Book</vt:lpstr>
      <vt:lpstr>Calibri</vt:lpstr>
      <vt:lpstr>Calibri Light</vt:lpstr>
      <vt:lpstr>Fira Sans</vt:lpstr>
      <vt:lpstr>Franklin Gothic Book</vt:lpstr>
      <vt:lpstr>Franklin Gothic Medium</vt:lpstr>
      <vt:lpstr>Montserrat</vt:lpstr>
      <vt:lpstr>Open Sans</vt:lpstr>
      <vt:lpstr>Raleway</vt:lpstr>
      <vt:lpstr>Segoe UI Black</vt:lpstr>
      <vt:lpstr>Symbol</vt:lpstr>
      <vt:lpstr>Wingdings</vt:lpstr>
      <vt:lpstr>Wingdings 3</vt:lpstr>
      <vt:lpstr>DF_Theme_screen_150428</vt:lpstr>
      <vt:lpstr>Custom Design</vt:lpstr>
      <vt:lpstr>1_Office Theme</vt:lpstr>
      <vt:lpstr>LEBEMAN</vt:lpstr>
      <vt:lpstr>Next Gen Blackholing to Counter DDoS   SAFNOG-5, South Africa  Christoph Dietzel §* †, Matthias Wichtlhuber*, Georgios Smaragdakis §, Anja Feldmann †         §TU Berlin, *DE-CIX, †MPI</vt:lpstr>
      <vt:lpstr>Volumetric DDoS Attacks</vt:lpstr>
      <vt:lpstr>ISP DDoS Defense Toolbox</vt:lpstr>
      <vt:lpstr>DDoS Defense at IXPs</vt:lpstr>
      <vt:lpstr>Blackholing at IXPs</vt:lpstr>
      <vt:lpstr>Blackholing at IXPs</vt:lpstr>
      <vt:lpstr>Blackholing – Limitations</vt:lpstr>
      <vt:lpstr>Blackholing – Limitations</vt:lpstr>
      <vt:lpstr>Blackholing – Limitations</vt:lpstr>
      <vt:lpstr>Blackholing – Limitations</vt:lpstr>
      <vt:lpstr>Blackholing – Limitations</vt:lpstr>
      <vt:lpstr>Advanced Blackholing Requirements</vt:lpstr>
      <vt:lpstr>Advanced Blackholing System  </vt:lpstr>
      <vt:lpstr>Advanced Blackholing System  </vt:lpstr>
      <vt:lpstr>Advanced Blackholing Signaling (BGP part)</vt:lpstr>
      <vt:lpstr>Building Blocks</vt:lpstr>
      <vt:lpstr>Implementation Challenges</vt:lpstr>
      <vt:lpstr>Does it Scale?</vt:lpstr>
      <vt:lpstr>Stress Test on IXP‘s Hardware</vt:lpstr>
      <vt:lpstr>Measurement Experiment</vt:lpstr>
      <vt:lpstr>Summary</vt:lpstr>
      <vt:lpstr>Q &amp; A</vt:lpstr>
      <vt:lpstr>PowerPoint Presentation</vt:lpstr>
      <vt:lpstr>PowerPoint Presentation</vt:lpstr>
      <vt:lpstr>PowerPoint Presentation</vt:lpstr>
      <vt:lpstr>PowerPoint Presentation</vt:lpstr>
    </vt:vector>
  </TitlesOfParts>
  <Company>Die Firma GmbH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Robert Mangelmann</dc:creator>
  <cp:lastModifiedBy>Microsoft Office User</cp:lastModifiedBy>
  <cp:revision>1378</cp:revision>
  <cp:lastPrinted>2018-01-10T10:52:19Z</cp:lastPrinted>
  <dcterms:created xsi:type="dcterms:W3CDTF">2015-08-11T09:51:46Z</dcterms:created>
  <dcterms:modified xsi:type="dcterms:W3CDTF">2019-08-27T15:50:28Z</dcterms:modified>
</cp:coreProperties>
</file>